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9" r:id="rId4"/>
    <p:sldId id="258" r:id="rId5"/>
    <p:sldId id="292" r:id="rId6"/>
    <p:sldId id="293" r:id="rId7"/>
    <p:sldId id="303" r:id="rId8"/>
    <p:sldId id="294" r:id="rId9"/>
    <p:sldId id="302" r:id="rId10"/>
    <p:sldId id="295" r:id="rId11"/>
    <p:sldId id="301" r:id="rId12"/>
    <p:sldId id="300" r:id="rId13"/>
    <p:sldId id="291" r:id="rId14"/>
    <p:sldId id="296" r:id="rId15"/>
  </p:sldIdLst>
  <p:sldSz cx="9144000" cy="5143500" type="screen16x9"/>
  <p:notesSz cx="6858000" cy="9144000"/>
  <p:embeddedFontLst>
    <p:embeddedFont>
      <p:font typeface="Arimo" panose="020B0604020202020204" pitchFamily="34" charset="0"/>
      <p:regular r:id="rId17"/>
      <p:bold r:id="rId18"/>
      <p:italic r:id="rId19"/>
      <p:boldItalic r:id="rId20"/>
    </p:embeddedFont>
    <p:embeddedFont>
      <p:font typeface="Bebas Neue" panose="020B0606020202050201" pitchFamily="34" charset="77"/>
      <p:regular r:id="rId21"/>
    </p:embeddedFont>
    <p:embeddedFont>
      <p:font typeface="Nunito Light" panose="020F0302020204030204" pitchFamily="34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4197876-2390-44C4-903E-763492A76523}">
  <a:tblStyle styleId="{04197876-2390-44C4-903E-763492A765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94"/>
  </p:normalViewPr>
  <p:slideViewPr>
    <p:cSldViewPr snapToGrid="0">
      <p:cViewPr varScale="1">
        <p:scale>
          <a:sx n="161" d="100"/>
          <a:sy n="161" d="100"/>
        </p:scale>
        <p:origin x="480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B730A6FB-819C-52DE-D662-3C960D6B9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>
            <a:extLst>
              <a:ext uri="{FF2B5EF4-FFF2-40B4-BE49-F238E27FC236}">
                <a16:creationId xmlns:a16="http://schemas.microsoft.com/office/drawing/2014/main" id="{6B53E769-DD86-FF16-5D0B-1D9F8BBE1B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>
            <a:extLst>
              <a:ext uri="{FF2B5EF4-FFF2-40B4-BE49-F238E27FC236}">
                <a16:creationId xmlns:a16="http://schemas.microsoft.com/office/drawing/2014/main" id="{AFEF28BD-1B22-9E2E-3080-3D244A6F8D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96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DF14E0A8-96E1-D95F-2A6E-DDE58ABF0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89c41b309_0_52:notes">
            <a:extLst>
              <a:ext uri="{FF2B5EF4-FFF2-40B4-BE49-F238E27FC236}">
                <a16:creationId xmlns:a16="http://schemas.microsoft.com/office/drawing/2014/main" id="{597C57A9-607C-DE3B-9700-5F96793943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89c41b309_0_52:notes">
            <a:extLst>
              <a:ext uri="{FF2B5EF4-FFF2-40B4-BE49-F238E27FC236}">
                <a16:creationId xmlns:a16="http://schemas.microsoft.com/office/drawing/2014/main" id="{60CD50CF-39BA-42A6-9A0F-D06F846225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677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84FC219D-BB45-DF86-3543-D09BC9770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89c41b309_0_52:notes">
            <a:extLst>
              <a:ext uri="{FF2B5EF4-FFF2-40B4-BE49-F238E27FC236}">
                <a16:creationId xmlns:a16="http://schemas.microsoft.com/office/drawing/2014/main" id="{CC05DC26-CB0D-63D8-CC2C-00C4FEB3E6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89c41b309_0_52:notes">
            <a:extLst>
              <a:ext uri="{FF2B5EF4-FFF2-40B4-BE49-F238E27FC236}">
                <a16:creationId xmlns:a16="http://schemas.microsoft.com/office/drawing/2014/main" id="{ED99F891-FE2E-5272-A98D-DE85EBFD43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6968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86F4C192-BBEF-2FEF-6781-869C9AE52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7ee146c3c_0_288:notes">
            <a:extLst>
              <a:ext uri="{FF2B5EF4-FFF2-40B4-BE49-F238E27FC236}">
                <a16:creationId xmlns:a16="http://schemas.microsoft.com/office/drawing/2014/main" id="{A92C65E7-6521-EAF3-FDBB-4A29845DF7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7ee146c3c_0_288:notes">
            <a:extLst>
              <a:ext uri="{FF2B5EF4-FFF2-40B4-BE49-F238E27FC236}">
                <a16:creationId xmlns:a16="http://schemas.microsoft.com/office/drawing/2014/main" id="{45B19D9E-AD5B-7DF3-DE56-D148D94644C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44338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>
          <a:extLst>
            <a:ext uri="{FF2B5EF4-FFF2-40B4-BE49-F238E27FC236}">
              <a16:creationId xmlns:a16="http://schemas.microsoft.com/office/drawing/2014/main" id="{ABBE7BFF-7099-2398-E867-0BB0145F9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dfce81f19_0_45:notes">
            <a:extLst>
              <a:ext uri="{FF2B5EF4-FFF2-40B4-BE49-F238E27FC236}">
                <a16:creationId xmlns:a16="http://schemas.microsoft.com/office/drawing/2014/main" id="{F5274972-C7DC-E9B2-0F30-6946F65A65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dfce81f19_0_45:notes">
            <a:extLst>
              <a:ext uri="{FF2B5EF4-FFF2-40B4-BE49-F238E27FC236}">
                <a16:creationId xmlns:a16="http://schemas.microsoft.com/office/drawing/2014/main" id="{6665B790-9F60-6AC1-1DCB-C8A9920B2E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4582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7ee146c3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7ee146c3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7ee146c3c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7ee146c3c_0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7E6EB4C1-7C5F-CAF5-45B1-27B66ACD9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>
            <a:extLst>
              <a:ext uri="{FF2B5EF4-FFF2-40B4-BE49-F238E27FC236}">
                <a16:creationId xmlns:a16="http://schemas.microsoft.com/office/drawing/2014/main" id="{7E2DD056-CFBA-647B-F7A1-11E4A8E967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>
            <a:extLst>
              <a:ext uri="{FF2B5EF4-FFF2-40B4-BE49-F238E27FC236}">
                <a16:creationId xmlns:a16="http://schemas.microsoft.com/office/drawing/2014/main" id="{5E8805E3-F877-19CC-1CBE-8FC7238F36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6013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C7C32320-1E26-0318-1BB8-44F4388CB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>
            <a:extLst>
              <a:ext uri="{FF2B5EF4-FFF2-40B4-BE49-F238E27FC236}">
                <a16:creationId xmlns:a16="http://schemas.microsoft.com/office/drawing/2014/main" id="{48C5EDBD-BD4A-1583-BAC0-AEE5B592E5E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>
            <a:extLst>
              <a:ext uri="{FF2B5EF4-FFF2-40B4-BE49-F238E27FC236}">
                <a16:creationId xmlns:a16="http://schemas.microsoft.com/office/drawing/2014/main" id="{380F20AE-535A-ACD9-EA88-6842D6CACD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67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C260224B-48E9-CB9C-9111-779DA676C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89c41b309_0_52:notes">
            <a:extLst>
              <a:ext uri="{FF2B5EF4-FFF2-40B4-BE49-F238E27FC236}">
                <a16:creationId xmlns:a16="http://schemas.microsoft.com/office/drawing/2014/main" id="{FF6FA2F8-504B-D743-7F00-D6E6EA23CF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89c41b309_0_52:notes">
            <a:extLst>
              <a:ext uri="{FF2B5EF4-FFF2-40B4-BE49-F238E27FC236}">
                <a16:creationId xmlns:a16="http://schemas.microsoft.com/office/drawing/2014/main" id="{9F76B7B9-5FEA-32E0-3B65-0C910E7418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82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>
          <a:extLst>
            <a:ext uri="{FF2B5EF4-FFF2-40B4-BE49-F238E27FC236}">
              <a16:creationId xmlns:a16="http://schemas.microsoft.com/office/drawing/2014/main" id="{E5548946-C3CC-4C23-D53F-F043E8237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27ee146c3c_0_68:notes">
            <a:extLst>
              <a:ext uri="{FF2B5EF4-FFF2-40B4-BE49-F238E27FC236}">
                <a16:creationId xmlns:a16="http://schemas.microsoft.com/office/drawing/2014/main" id="{23ADCDB4-647F-9C5E-83D7-852000D57A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27ee146c3c_0_68:notes">
            <a:extLst>
              <a:ext uri="{FF2B5EF4-FFF2-40B4-BE49-F238E27FC236}">
                <a16:creationId xmlns:a16="http://schemas.microsoft.com/office/drawing/2014/main" id="{B02D8C69-CBD1-7A5E-B33E-DAF5B8C63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511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>
          <a:extLst>
            <a:ext uri="{FF2B5EF4-FFF2-40B4-BE49-F238E27FC236}">
              <a16:creationId xmlns:a16="http://schemas.microsoft.com/office/drawing/2014/main" id="{0C33479C-B05B-0332-B9B6-175C4E471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289c41b309_0_52:notes">
            <a:extLst>
              <a:ext uri="{FF2B5EF4-FFF2-40B4-BE49-F238E27FC236}">
                <a16:creationId xmlns:a16="http://schemas.microsoft.com/office/drawing/2014/main" id="{5FBFA726-4365-2B75-5F2C-5E493574238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289c41b309_0_52:notes">
            <a:extLst>
              <a:ext uri="{FF2B5EF4-FFF2-40B4-BE49-F238E27FC236}">
                <a16:creationId xmlns:a16="http://schemas.microsoft.com/office/drawing/2014/main" id="{3D0E3A34-8E4D-0FA8-4F8A-1DF7710444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002350" y="1025375"/>
            <a:ext cx="5139300" cy="25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338300" y="3621525"/>
            <a:ext cx="45288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012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2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3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4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5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 hasCustomPrompt="1"/>
          </p:nvPr>
        </p:nvSpPr>
        <p:spPr>
          <a:xfrm>
            <a:off x="1856350" y="1757825"/>
            <a:ext cx="5431200" cy="121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11"/>
          <p:cNvSpPr txBox="1">
            <a:spLocks noGrp="1"/>
          </p:cNvSpPr>
          <p:nvPr>
            <p:ph type="subTitle" idx="1"/>
          </p:nvPr>
        </p:nvSpPr>
        <p:spPr>
          <a:xfrm>
            <a:off x="1856350" y="2974100"/>
            <a:ext cx="54312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ubTitle" idx="2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3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subTitle" idx="4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ubTitle" idx="5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6" name="Google Shape;76;p11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Google Shape;77;p11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380400" y="1273525"/>
            <a:ext cx="4445400" cy="174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431100" y="3530450"/>
            <a:ext cx="45804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714300" y="1764027"/>
            <a:ext cx="1367400" cy="7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3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4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5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6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5" name="Google Shape;25;p3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" name="Google Shape;26;p3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440130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0000" y="1909375"/>
            <a:ext cx="6233400" cy="269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30" name="Google Shape;30;p4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4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4"/>
          </p:nvPr>
        </p:nvSpPr>
        <p:spPr>
          <a:xfrm>
            <a:off x="15833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Bebas Neue"/>
              <a:buNone/>
              <a:defRPr sz="27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39;p5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cxnSp>
        <p:nvCxnSpPr>
          <p:cNvPr id="42" name="Google Shape;42;p6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" name="Google Shape;43;p6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1"/>
          </p:nvPr>
        </p:nvSpPr>
        <p:spPr>
          <a:xfrm>
            <a:off x="720000" y="154195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cxnSp>
        <p:nvCxnSpPr>
          <p:cNvPr id="47" name="Google Shape;47;p7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48;p7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969250" y="2047600"/>
            <a:ext cx="5205300" cy="10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ubTitle" idx="2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ubTitle" idx="3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ubTitle" idx="4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8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2135550" y="1673950"/>
            <a:ext cx="4872900" cy="146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1"/>
          </p:nvPr>
        </p:nvSpPr>
        <p:spPr>
          <a:xfrm>
            <a:off x="2135550" y="3058350"/>
            <a:ext cx="4872900" cy="411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ubTitle" idx="2"/>
          </p:nvPr>
        </p:nvSpPr>
        <p:spPr>
          <a:xfrm>
            <a:off x="926525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3"/>
          </p:nvPr>
        </p:nvSpPr>
        <p:spPr>
          <a:xfrm>
            <a:off x="1591406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ubTitle" idx="4"/>
          </p:nvPr>
        </p:nvSpPr>
        <p:spPr>
          <a:xfrm>
            <a:off x="2256288" y="232275"/>
            <a:ext cx="555000" cy="2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 sz="1000"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5"/>
          </p:nvPr>
        </p:nvSpPr>
        <p:spPr>
          <a:xfrm>
            <a:off x="7059175" y="186525"/>
            <a:ext cx="1371600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000"/>
              <a:buFont typeface="Bebas Neue"/>
              <a:buNone/>
              <a:defRPr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706050" y="539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9"/>
          <p:cNvCxnSpPr/>
          <p:nvPr/>
        </p:nvCxnSpPr>
        <p:spPr>
          <a:xfrm>
            <a:off x="706050" y="4604450"/>
            <a:ext cx="7731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0" y="-810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Bebas Neue"/>
              <a:buNone/>
              <a:defRPr sz="39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!!car" descr="A purple and white race car&#10;&#10;AI-generated content may be incorrect.">
            <a:extLst>
              <a:ext uri="{FF2B5EF4-FFF2-40B4-BE49-F238E27FC236}">
                <a16:creationId xmlns:a16="http://schemas.microsoft.com/office/drawing/2014/main" id="{1C933769-E52F-C779-838C-CDBA6B8F1E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549381" y="1267355"/>
            <a:ext cx="9047356" cy="6031571"/>
          </a:xfrm>
          <a:prstGeom prst="rect">
            <a:avLst/>
          </a:prstGeom>
        </p:spPr>
      </p:pic>
      <p:sp>
        <p:nvSpPr>
          <p:cNvPr id="87" name="Google Shape;87;p15"/>
          <p:cNvSpPr txBox="1">
            <a:spLocks noGrp="1"/>
          </p:cNvSpPr>
          <p:nvPr>
            <p:ph type="ctrTitle"/>
          </p:nvPr>
        </p:nvSpPr>
        <p:spPr>
          <a:xfrm>
            <a:off x="2002350" y="1025375"/>
            <a:ext cx="5139300" cy="25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Statistical</a:t>
            </a:r>
            <a:br>
              <a:rPr lang="en" dirty="0"/>
            </a:br>
            <a:r>
              <a:rPr lang="en" dirty="0"/>
              <a:t>Computing </a:t>
            </a:r>
            <a:br>
              <a:rPr lang="en" dirty="0"/>
            </a:br>
            <a:r>
              <a:rPr lang="en" dirty="0">
                <a:solidFill>
                  <a:schemeClr val="lt2"/>
                </a:solidFill>
              </a:rPr>
              <a:t>Team -6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8" name="Google Shape;88;p15"/>
          <p:cNvSpPr txBox="1">
            <a:spLocks noGrp="1"/>
          </p:cNvSpPr>
          <p:nvPr>
            <p:ph type="subTitle" idx="1"/>
          </p:nvPr>
        </p:nvSpPr>
        <p:spPr>
          <a:xfrm>
            <a:off x="2338300" y="3621525"/>
            <a:ext cx="4528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Formula 1 Performance Analysis (2020–2024)</a:t>
            </a:r>
          </a:p>
        </p:txBody>
      </p:sp>
      <p:sp>
        <p:nvSpPr>
          <p:cNvPr id="92" name="Google Shape;92;p15"/>
          <p:cNvSpPr txBox="1">
            <a:spLocks noGrp="1"/>
          </p:cNvSpPr>
          <p:nvPr>
            <p:ph type="subTitle" idx="5"/>
          </p:nvPr>
        </p:nvSpPr>
        <p:spPr>
          <a:xfrm>
            <a:off x="6873527" y="170636"/>
            <a:ext cx="1564435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Statistical Computing</a:t>
            </a:r>
            <a:endParaRPr dirty="0"/>
          </a:p>
        </p:txBody>
      </p:sp>
      <p:grpSp>
        <p:nvGrpSpPr>
          <p:cNvPr id="103" name="Google Shape;103;p15"/>
          <p:cNvGrpSpPr/>
          <p:nvPr/>
        </p:nvGrpSpPr>
        <p:grpSpPr>
          <a:xfrm>
            <a:off x="509200" y="1240968"/>
            <a:ext cx="1885938" cy="2275613"/>
            <a:chOff x="818300" y="1811250"/>
            <a:chExt cx="1885938" cy="2275613"/>
          </a:xfrm>
        </p:grpSpPr>
        <p:grpSp>
          <p:nvGrpSpPr>
            <p:cNvPr id="104" name="Google Shape;104;p15"/>
            <p:cNvGrpSpPr/>
            <p:nvPr/>
          </p:nvGrpSpPr>
          <p:grpSpPr>
            <a:xfrm>
              <a:off x="818300" y="1811250"/>
              <a:ext cx="1616075" cy="2275613"/>
              <a:chOff x="818300" y="2144625"/>
              <a:chExt cx="1616075" cy="2275613"/>
            </a:xfrm>
          </p:grpSpPr>
          <p:grpSp>
            <p:nvGrpSpPr>
              <p:cNvPr id="105" name="Google Shape;105;p15"/>
              <p:cNvGrpSpPr/>
              <p:nvPr/>
            </p:nvGrpSpPr>
            <p:grpSpPr>
              <a:xfrm>
                <a:off x="818300" y="2470076"/>
                <a:ext cx="1616065" cy="1564413"/>
                <a:chOff x="867250" y="2531276"/>
                <a:chExt cx="1616065" cy="1564413"/>
              </a:xfrm>
            </p:grpSpPr>
            <p:sp>
              <p:nvSpPr>
                <p:cNvPr id="106" name="Google Shape;106;p15"/>
                <p:cNvSpPr/>
                <p:nvPr/>
              </p:nvSpPr>
              <p:spPr>
                <a:xfrm>
                  <a:off x="867250" y="3173775"/>
                  <a:ext cx="916982" cy="92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 rot="-1490104">
                  <a:off x="1611679" y="2635340"/>
                  <a:ext cx="636418" cy="63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 rot="-1490218">
                  <a:off x="1870916" y="3323079"/>
                  <a:ext cx="525709" cy="52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9" name="Google Shape;109;p15"/>
              <p:cNvSpPr/>
              <p:nvPr/>
            </p:nvSpPr>
            <p:spPr>
              <a:xfrm>
                <a:off x="1075550" y="2784863"/>
                <a:ext cx="194400" cy="19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1662950" y="2144625"/>
                <a:ext cx="194400" cy="1944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1857350" y="4034504"/>
                <a:ext cx="97800" cy="97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972475" y="2603225"/>
                <a:ext cx="42300" cy="42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1502050" y="4340138"/>
                <a:ext cx="80100" cy="801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354275" y="4103438"/>
                <a:ext cx="80100" cy="8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15"/>
            <p:cNvSpPr/>
            <p:nvPr/>
          </p:nvSpPr>
          <p:spPr>
            <a:xfrm flipH="1">
              <a:off x="2323238" y="263425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5"/>
          <p:cNvGrpSpPr/>
          <p:nvPr/>
        </p:nvGrpSpPr>
        <p:grpSpPr>
          <a:xfrm>
            <a:off x="6810100" y="1117250"/>
            <a:ext cx="2059600" cy="2523048"/>
            <a:chOff x="2962600" y="1787438"/>
            <a:chExt cx="2059600" cy="2523048"/>
          </a:xfrm>
        </p:grpSpPr>
        <p:sp>
          <p:nvSpPr>
            <p:cNvPr id="117" name="Google Shape;117;p15"/>
            <p:cNvSpPr/>
            <p:nvPr/>
          </p:nvSpPr>
          <p:spPr>
            <a:xfrm>
              <a:off x="3488800" y="2222313"/>
              <a:ext cx="1161675" cy="555400"/>
            </a:xfrm>
            <a:custGeom>
              <a:avLst/>
              <a:gdLst/>
              <a:ahLst/>
              <a:cxnLst/>
              <a:rect l="l" t="t" r="r" b="b"/>
              <a:pathLst>
                <a:path w="46467" h="22216" extrusionOk="0">
                  <a:moveTo>
                    <a:pt x="24418" y="0"/>
                  </a:moveTo>
                  <a:cubicBezTo>
                    <a:pt x="17713" y="33"/>
                    <a:pt x="12042" y="5004"/>
                    <a:pt x="11175" y="11675"/>
                  </a:cubicBezTo>
                  <a:cubicBezTo>
                    <a:pt x="10975" y="11675"/>
                    <a:pt x="10808" y="11642"/>
                    <a:pt x="10608" y="11642"/>
                  </a:cubicBezTo>
                  <a:cubicBezTo>
                    <a:pt x="4737" y="11642"/>
                    <a:pt x="0" y="16378"/>
                    <a:pt x="0" y="22216"/>
                  </a:cubicBezTo>
                  <a:lnTo>
                    <a:pt x="46233" y="22216"/>
                  </a:lnTo>
                  <a:cubicBezTo>
                    <a:pt x="46367" y="21582"/>
                    <a:pt x="46467" y="20915"/>
                    <a:pt x="46467" y="20248"/>
                  </a:cubicBezTo>
                  <a:cubicBezTo>
                    <a:pt x="46467" y="15511"/>
                    <a:pt x="42598" y="11642"/>
                    <a:pt x="37827" y="11642"/>
                  </a:cubicBezTo>
                  <a:lnTo>
                    <a:pt x="37694" y="11642"/>
                  </a:lnTo>
                  <a:cubicBezTo>
                    <a:pt x="36827" y="4970"/>
                    <a:pt x="31156" y="0"/>
                    <a:pt x="244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4188475" y="2631763"/>
              <a:ext cx="74225" cy="467850"/>
            </a:xfrm>
            <a:custGeom>
              <a:avLst/>
              <a:gdLst/>
              <a:ahLst/>
              <a:cxnLst/>
              <a:rect l="l" t="t" r="r" b="b"/>
              <a:pathLst>
                <a:path w="2969" h="18714" extrusionOk="0">
                  <a:moveTo>
                    <a:pt x="0" y="0"/>
                  </a:moveTo>
                  <a:lnTo>
                    <a:pt x="0" y="15245"/>
                  </a:lnTo>
                  <a:lnTo>
                    <a:pt x="1468" y="18714"/>
                  </a:lnTo>
                  <a:lnTo>
                    <a:pt x="2969" y="15245"/>
                  </a:lnTo>
                  <a:lnTo>
                    <a:pt x="296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3904100" y="2545038"/>
              <a:ext cx="75075" cy="467850"/>
            </a:xfrm>
            <a:custGeom>
              <a:avLst/>
              <a:gdLst/>
              <a:ahLst/>
              <a:cxnLst/>
              <a:rect l="l" t="t" r="r" b="b"/>
              <a:pathLst>
                <a:path w="3003" h="18714" extrusionOk="0">
                  <a:moveTo>
                    <a:pt x="1501" y="0"/>
                  </a:moveTo>
                  <a:lnTo>
                    <a:pt x="0" y="3469"/>
                  </a:lnTo>
                  <a:lnTo>
                    <a:pt x="0" y="18714"/>
                  </a:lnTo>
                  <a:lnTo>
                    <a:pt x="3002" y="18714"/>
                  </a:lnTo>
                  <a:lnTo>
                    <a:pt x="3002" y="3469"/>
                  </a:lnTo>
                  <a:lnTo>
                    <a:pt x="150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>
              <a:off x="2962600" y="2574213"/>
              <a:ext cx="1161675" cy="555425"/>
            </a:xfrm>
            <a:custGeom>
              <a:avLst/>
              <a:gdLst/>
              <a:ahLst/>
              <a:cxnLst/>
              <a:rect l="l" t="t" r="r" b="b"/>
              <a:pathLst>
                <a:path w="46467" h="22217" extrusionOk="0">
                  <a:moveTo>
                    <a:pt x="24417" y="1"/>
                  </a:moveTo>
                  <a:cubicBezTo>
                    <a:pt x="17713" y="1"/>
                    <a:pt x="12042" y="4971"/>
                    <a:pt x="11175" y="11609"/>
                  </a:cubicBezTo>
                  <a:lnTo>
                    <a:pt x="10574" y="11609"/>
                  </a:lnTo>
                  <a:cubicBezTo>
                    <a:pt x="4737" y="11609"/>
                    <a:pt x="0" y="16346"/>
                    <a:pt x="0" y="22217"/>
                  </a:cubicBezTo>
                  <a:lnTo>
                    <a:pt x="46233" y="22217"/>
                  </a:lnTo>
                  <a:cubicBezTo>
                    <a:pt x="46366" y="21583"/>
                    <a:pt x="46433" y="20916"/>
                    <a:pt x="46467" y="20249"/>
                  </a:cubicBezTo>
                  <a:cubicBezTo>
                    <a:pt x="46467" y="15479"/>
                    <a:pt x="42597" y="11609"/>
                    <a:pt x="37827" y="11609"/>
                  </a:cubicBezTo>
                  <a:lnTo>
                    <a:pt x="37694" y="11609"/>
                  </a:lnTo>
                  <a:cubicBezTo>
                    <a:pt x="36826" y="4971"/>
                    <a:pt x="31156" y="1"/>
                    <a:pt x="2441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>
              <a:off x="3491300" y="27301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0" y="2302"/>
                  </a:moveTo>
                  <a:cubicBezTo>
                    <a:pt x="3269" y="1"/>
                    <a:pt x="7773" y="2302"/>
                    <a:pt x="7773" y="6339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3452100" y="2751838"/>
              <a:ext cx="80075" cy="82600"/>
            </a:xfrm>
            <a:custGeom>
              <a:avLst/>
              <a:gdLst/>
              <a:ahLst/>
              <a:cxnLst/>
              <a:rect l="l" t="t" r="r" b="b"/>
              <a:pathLst>
                <a:path w="3203" h="3304" extrusionOk="0">
                  <a:moveTo>
                    <a:pt x="735" y="1"/>
                  </a:moveTo>
                  <a:lnTo>
                    <a:pt x="1" y="3303"/>
                  </a:lnTo>
                  <a:lnTo>
                    <a:pt x="3203" y="2303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3452100" y="28752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7773" y="4037"/>
                  </a:moveTo>
                  <a:cubicBezTo>
                    <a:pt x="4504" y="6339"/>
                    <a:pt x="1" y="4037"/>
                    <a:pt x="1" y="1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3605550" y="2929488"/>
              <a:ext cx="80075" cy="82575"/>
            </a:xfrm>
            <a:custGeom>
              <a:avLst/>
              <a:gdLst/>
              <a:ahLst/>
              <a:cxnLst/>
              <a:rect l="l" t="t" r="r" b="b"/>
              <a:pathLst>
                <a:path w="3203" h="3303" extrusionOk="0">
                  <a:moveTo>
                    <a:pt x="3203" y="0"/>
                  </a:moveTo>
                  <a:lnTo>
                    <a:pt x="0" y="1001"/>
                  </a:lnTo>
                  <a:lnTo>
                    <a:pt x="2469" y="3302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3481113" y="334370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15"/>
            <p:cNvGrpSpPr/>
            <p:nvPr/>
          </p:nvGrpSpPr>
          <p:grpSpPr>
            <a:xfrm>
              <a:off x="4068550" y="3518650"/>
              <a:ext cx="503452" cy="791836"/>
              <a:chOff x="6398413" y="1345150"/>
              <a:chExt cx="503452" cy="791836"/>
            </a:xfrm>
          </p:grpSpPr>
          <p:sp>
            <p:nvSpPr>
              <p:cNvPr id="127" name="Google Shape;127;p15"/>
              <p:cNvSpPr/>
              <p:nvPr/>
            </p:nvSpPr>
            <p:spPr>
              <a:xfrm>
                <a:off x="6450067" y="1345150"/>
                <a:ext cx="402560" cy="348494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675" extrusionOk="0">
                    <a:moveTo>
                      <a:pt x="5571" y="0"/>
                    </a:moveTo>
                    <a:cubicBezTo>
                      <a:pt x="2569" y="0"/>
                      <a:pt x="67" y="2402"/>
                      <a:pt x="1" y="5438"/>
                    </a:cubicBezTo>
                    <a:lnTo>
                      <a:pt x="1" y="9674"/>
                    </a:lnTo>
                    <a:lnTo>
                      <a:pt x="1969" y="9674"/>
                    </a:lnTo>
                    <a:lnTo>
                      <a:pt x="1969" y="5438"/>
                    </a:lnTo>
                    <a:cubicBezTo>
                      <a:pt x="1969" y="3436"/>
                      <a:pt x="3603" y="1835"/>
                      <a:pt x="5571" y="1835"/>
                    </a:cubicBezTo>
                    <a:cubicBezTo>
                      <a:pt x="7573" y="1835"/>
                      <a:pt x="9174" y="3436"/>
                      <a:pt x="9207" y="5438"/>
                    </a:cubicBezTo>
                    <a:lnTo>
                      <a:pt x="9207" y="9674"/>
                    </a:lnTo>
                    <a:lnTo>
                      <a:pt x="11175" y="9674"/>
                    </a:lnTo>
                    <a:lnTo>
                      <a:pt x="11175" y="5438"/>
                    </a:lnTo>
                    <a:cubicBezTo>
                      <a:pt x="11075" y="2402"/>
                      <a:pt x="8607" y="0"/>
                      <a:pt x="55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6398413" y="1633534"/>
                <a:ext cx="503452" cy="503452"/>
              </a:xfrm>
              <a:custGeom>
                <a:avLst/>
                <a:gdLst/>
                <a:ahLst/>
                <a:cxnLst/>
                <a:rect l="l" t="t" r="r" b="b"/>
                <a:pathLst>
                  <a:path w="13977" h="13977" extrusionOk="0">
                    <a:moveTo>
                      <a:pt x="0" y="0"/>
                    </a:moveTo>
                    <a:lnTo>
                      <a:pt x="0" y="13977"/>
                    </a:lnTo>
                    <a:lnTo>
                      <a:pt x="13977" y="13977"/>
                    </a:lnTo>
                    <a:lnTo>
                      <a:pt x="139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6559426" y="1757302"/>
                <a:ext cx="159821" cy="136696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795" extrusionOk="0">
                    <a:moveTo>
                      <a:pt x="2535" y="0"/>
                    </a:moveTo>
                    <a:cubicBezTo>
                      <a:pt x="834" y="0"/>
                      <a:pt x="0" y="2035"/>
                      <a:pt x="1168" y="3236"/>
                    </a:cubicBezTo>
                    <a:cubicBezTo>
                      <a:pt x="1554" y="3622"/>
                      <a:pt x="2031" y="3795"/>
                      <a:pt x="2500" y="3795"/>
                    </a:cubicBezTo>
                    <a:cubicBezTo>
                      <a:pt x="3486" y="3795"/>
                      <a:pt x="4437" y="3032"/>
                      <a:pt x="4437" y="1901"/>
                    </a:cubicBezTo>
                    <a:cubicBezTo>
                      <a:pt x="4437" y="834"/>
                      <a:pt x="3569" y="0"/>
                      <a:pt x="2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6625489" y="1836585"/>
                <a:ext cx="50500" cy="15985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438" extrusionOk="0">
                    <a:moveTo>
                      <a:pt x="1" y="1"/>
                    </a:moveTo>
                    <a:lnTo>
                      <a:pt x="1" y="3837"/>
                    </a:lnTo>
                    <a:cubicBezTo>
                      <a:pt x="1" y="4170"/>
                      <a:pt x="268" y="4437"/>
                      <a:pt x="568" y="4437"/>
                    </a:cubicBezTo>
                    <a:lnTo>
                      <a:pt x="801" y="4437"/>
                    </a:lnTo>
                    <a:cubicBezTo>
                      <a:pt x="1135" y="4437"/>
                      <a:pt x="1402" y="4170"/>
                      <a:pt x="1402" y="3837"/>
                    </a:cubicBez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131;p15"/>
            <p:cNvSpPr/>
            <p:nvPr/>
          </p:nvSpPr>
          <p:spPr>
            <a:xfrm>
              <a:off x="3257525" y="324590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4650475" y="2222325"/>
              <a:ext cx="194400" cy="1944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>
              <a:off x="3063125" y="2222313"/>
              <a:ext cx="194400" cy="194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3979175" y="3518650"/>
              <a:ext cx="42300" cy="4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4924400" y="418355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3740425" y="1787438"/>
              <a:ext cx="80100" cy="80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3276975" y="4043338"/>
              <a:ext cx="80100" cy="8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264B6A15-EA2B-DF65-8841-1FE33C681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car" descr="A purple race car with wheels&#10;&#10;AI-generated content may be incorrect.">
            <a:extLst>
              <a:ext uri="{FF2B5EF4-FFF2-40B4-BE49-F238E27FC236}">
                <a16:creationId xmlns:a16="http://schemas.microsoft.com/office/drawing/2014/main" id="{5A20CDD7-F673-D291-079F-934D0CF2D60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316592" y="1316262"/>
            <a:ext cx="7715250" cy="5143500"/>
          </a:xfrm>
          <a:prstGeom prst="rect">
            <a:avLst/>
          </a:prstGeom>
        </p:spPr>
      </p:pic>
      <p:sp>
        <p:nvSpPr>
          <p:cNvPr id="142" name="Google Shape;142;p16">
            <a:extLst>
              <a:ext uri="{FF2B5EF4-FFF2-40B4-BE49-F238E27FC236}">
                <a16:creationId xmlns:a16="http://schemas.microsoft.com/office/drawing/2014/main" id="{7C934D15-DD57-124B-608D-D483932655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81079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Research Question 3: Time-Series &amp; Lap Forecasting</a:t>
            </a: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133D64D0-8327-2BDD-4733-3ED289B7A467}"/>
              </a:ext>
            </a:extLst>
          </p:cNvPr>
          <p:cNvSpPr/>
          <p:nvPr/>
        </p:nvSpPr>
        <p:spPr>
          <a:xfrm>
            <a:off x="192020" y="46894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>
            <a:extLst>
              <a:ext uri="{FF2B5EF4-FFF2-40B4-BE49-F238E27FC236}">
                <a16:creationId xmlns:a16="http://schemas.microsoft.com/office/drawing/2014/main" id="{55EB77C6-EAD9-F9AF-6741-6DE64BFC6B47}"/>
              </a:ext>
            </a:extLst>
          </p:cNvPr>
          <p:cNvSpPr/>
          <p:nvPr/>
        </p:nvSpPr>
        <p:spPr>
          <a:xfrm rot="-1685758">
            <a:off x="508807" y="1245616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F24CBBC1-90D9-7910-F3DE-ACB86799ED0A}"/>
              </a:ext>
            </a:extLst>
          </p:cNvPr>
          <p:cNvSpPr/>
          <p:nvPr/>
        </p:nvSpPr>
        <p:spPr>
          <a:xfrm>
            <a:off x="173249" y="1808205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6">
            <a:extLst>
              <a:ext uri="{FF2B5EF4-FFF2-40B4-BE49-F238E27FC236}">
                <a16:creationId xmlns:a16="http://schemas.microsoft.com/office/drawing/2014/main" id="{9DD5CD17-AE5F-9AE6-6EAF-8881489D6CEA}"/>
              </a:ext>
            </a:extLst>
          </p:cNvPr>
          <p:cNvGrpSpPr/>
          <p:nvPr/>
        </p:nvGrpSpPr>
        <p:grpSpPr>
          <a:xfrm>
            <a:off x="43526" y="3046321"/>
            <a:ext cx="695830" cy="243805"/>
            <a:chOff x="2271950" y="2722775"/>
            <a:chExt cx="575875" cy="201775"/>
          </a:xfrm>
        </p:grpSpPr>
        <p:sp>
          <p:nvSpPr>
            <p:cNvPr id="149" name="Google Shape;149;p16">
              <a:extLst>
                <a:ext uri="{FF2B5EF4-FFF2-40B4-BE49-F238E27FC236}">
                  <a16:creationId xmlns:a16="http://schemas.microsoft.com/office/drawing/2014/main" id="{A5224BC4-E1E6-EF12-D769-4545FBB23E6D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AB0B720D-3C69-2693-C57E-5638D09FFBC7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D16F69B6-A3E4-6583-813C-CF240D8C2795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2C6C26BD-FCC2-4576-BD89-4BE3947DF419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>
              <a:extLst>
                <a:ext uri="{FF2B5EF4-FFF2-40B4-BE49-F238E27FC236}">
                  <a16:creationId xmlns:a16="http://schemas.microsoft.com/office/drawing/2014/main" id="{AED1E226-FD77-6D56-85A5-624902429F36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6">
            <a:extLst>
              <a:ext uri="{FF2B5EF4-FFF2-40B4-BE49-F238E27FC236}">
                <a16:creationId xmlns:a16="http://schemas.microsoft.com/office/drawing/2014/main" id="{54B59713-7F3F-5D40-346A-8BFBB0EFE179}"/>
              </a:ext>
            </a:extLst>
          </p:cNvPr>
          <p:cNvSpPr/>
          <p:nvPr/>
        </p:nvSpPr>
        <p:spPr>
          <a:xfrm rot="7201932">
            <a:off x="224113" y="229279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>
            <a:extLst>
              <a:ext uri="{FF2B5EF4-FFF2-40B4-BE49-F238E27FC236}">
                <a16:creationId xmlns:a16="http://schemas.microsoft.com/office/drawing/2014/main" id="{A90F996D-667F-D041-0AFD-6ECADB725119}"/>
              </a:ext>
            </a:extLst>
          </p:cNvPr>
          <p:cNvSpPr/>
          <p:nvPr/>
        </p:nvSpPr>
        <p:spPr>
          <a:xfrm rot="7198898">
            <a:off x="166838" y="3611017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>
            <a:extLst>
              <a:ext uri="{FF2B5EF4-FFF2-40B4-BE49-F238E27FC236}">
                <a16:creationId xmlns:a16="http://schemas.microsoft.com/office/drawing/2014/main" id="{520C98CD-65D2-8199-674E-20F6AC680FC0}"/>
              </a:ext>
            </a:extLst>
          </p:cNvPr>
          <p:cNvSpPr/>
          <p:nvPr/>
        </p:nvSpPr>
        <p:spPr>
          <a:xfrm rot="-1685758">
            <a:off x="709581" y="26000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>
            <a:extLst>
              <a:ext uri="{FF2B5EF4-FFF2-40B4-BE49-F238E27FC236}">
                <a16:creationId xmlns:a16="http://schemas.microsoft.com/office/drawing/2014/main" id="{39188C91-021E-5974-A836-6F93E3F062B2}"/>
              </a:ext>
            </a:extLst>
          </p:cNvPr>
          <p:cNvSpPr/>
          <p:nvPr/>
        </p:nvSpPr>
        <p:spPr>
          <a:xfrm>
            <a:off x="138107" y="133627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>
            <a:extLst>
              <a:ext uri="{FF2B5EF4-FFF2-40B4-BE49-F238E27FC236}">
                <a16:creationId xmlns:a16="http://schemas.microsoft.com/office/drawing/2014/main" id="{E0EF8AD2-86ED-2384-A547-00068D7F1DDE}"/>
              </a:ext>
            </a:extLst>
          </p:cNvPr>
          <p:cNvSpPr/>
          <p:nvPr/>
        </p:nvSpPr>
        <p:spPr>
          <a:xfrm>
            <a:off x="138107" y="1116589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1BD8450-B17B-43CE-30F5-2E7E34FD5E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1413" y="1026494"/>
            <a:ext cx="458145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Focus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Modeled lap times for a specific driver (e.g., Verstappen) using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XGBoost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regression.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Outcome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Model R² ~ 0.825; strong predictive power for lap-by-lap performance.</a:t>
            </a:r>
          </a:p>
          <a:p>
            <a:pPr marL="742950" lvl="1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Pit-stop timing insights: staying out vs. pitting based on predicted degradation trends.</a:t>
            </a:r>
          </a:p>
        </p:txBody>
      </p:sp>
    </p:spTree>
    <p:extLst>
      <p:ext uri="{BB962C8B-B14F-4D97-AF65-F5344CB8AC3E}">
        <p14:creationId xmlns:p14="http://schemas.microsoft.com/office/powerpoint/2010/main" val="4103271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E275730E-DFC6-7EF7-D240-8705FA430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!!car" descr="A purple race car with white text&#10;&#10;AI-generated content may be incorrect.">
            <a:extLst>
              <a:ext uri="{FF2B5EF4-FFF2-40B4-BE49-F238E27FC236}">
                <a16:creationId xmlns:a16="http://schemas.microsoft.com/office/drawing/2014/main" id="{EF8B1281-95B5-BC1F-015A-81D2916CC2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703444" y="944082"/>
            <a:ext cx="8263530" cy="5509020"/>
          </a:xfrm>
          <a:prstGeom prst="rect">
            <a:avLst/>
          </a:prstGeom>
        </p:spPr>
      </p:pic>
      <p:sp>
        <p:nvSpPr>
          <p:cNvPr id="431" name="Google Shape;431;p22">
            <a:extLst>
              <a:ext uri="{FF2B5EF4-FFF2-40B4-BE49-F238E27FC236}">
                <a16:creationId xmlns:a16="http://schemas.microsoft.com/office/drawing/2014/main" id="{3EBB2EBB-7B0E-A3D6-F008-31FF69A76E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Graphs from </a:t>
            </a:r>
            <a:r>
              <a:rPr lang="en-US" sz="4000" dirty="0"/>
              <a:t>Time-Series &amp; Lap Forecasting</a:t>
            </a:r>
            <a:r>
              <a:rPr lang="en-US" dirty="0"/>
              <a:t> </a:t>
            </a:r>
            <a:br>
              <a:rPr lang="en-US" dirty="0"/>
            </a:br>
            <a:endParaRPr dirty="0"/>
          </a:p>
        </p:txBody>
      </p:sp>
      <p:grpSp>
        <p:nvGrpSpPr>
          <p:cNvPr id="441" name="Google Shape;441;p22">
            <a:extLst>
              <a:ext uri="{FF2B5EF4-FFF2-40B4-BE49-F238E27FC236}">
                <a16:creationId xmlns:a16="http://schemas.microsoft.com/office/drawing/2014/main" id="{E423D71F-843F-0340-2C12-7DA9EA8A84D1}"/>
              </a:ext>
            </a:extLst>
          </p:cNvPr>
          <p:cNvGrpSpPr/>
          <p:nvPr/>
        </p:nvGrpSpPr>
        <p:grpSpPr>
          <a:xfrm>
            <a:off x="1705274" y="2367711"/>
            <a:ext cx="6718725" cy="1012025"/>
            <a:chOff x="2309849" y="3513151"/>
            <a:chExt cx="6718725" cy="1012025"/>
          </a:xfrm>
        </p:grpSpPr>
        <p:sp>
          <p:nvSpPr>
            <p:cNvPr id="442" name="Google Shape;442;p22">
              <a:extLst>
                <a:ext uri="{FF2B5EF4-FFF2-40B4-BE49-F238E27FC236}">
                  <a16:creationId xmlns:a16="http://schemas.microsoft.com/office/drawing/2014/main" id="{92F34EE8-0388-8EC8-EC8A-923BA55537E7}"/>
                </a:ext>
              </a:extLst>
            </p:cNvPr>
            <p:cNvSpPr txBox="1"/>
            <p:nvPr/>
          </p:nvSpPr>
          <p:spPr>
            <a:xfrm>
              <a:off x="2430485" y="3513151"/>
              <a:ext cx="2076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43" name="Google Shape;443;p22">
              <a:extLst>
                <a:ext uri="{FF2B5EF4-FFF2-40B4-BE49-F238E27FC236}">
                  <a16:creationId xmlns:a16="http://schemas.microsoft.com/office/drawing/2014/main" id="{EC4DB8E2-79F6-4C71-0F52-E189AE18A4FB}"/>
                </a:ext>
              </a:extLst>
            </p:cNvPr>
            <p:cNvSpPr txBox="1"/>
            <p:nvPr/>
          </p:nvSpPr>
          <p:spPr>
            <a:xfrm>
              <a:off x="2309849" y="3976476"/>
              <a:ext cx="6718725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446" name="Google Shape;446;p22">
            <a:extLst>
              <a:ext uri="{FF2B5EF4-FFF2-40B4-BE49-F238E27FC236}">
                <a16:creationId xmlns:a16="http://schemas.microsoft.com/office/drawing/2014/main" id="{7A0281E4-D632-DDD6-1F13-8645F4D5AA5F}"/>
              </a:ext>
            </a:extLst>
          </p:cNvPr>
          <p:cNvGrpSpPr/>
          <p:nvPr/>
        </p:nvGrpSpPr>
        <p:grpSpPr>
          <a:xfrm>
            <a:off x="1705274" y="3523581"/>
            <a:ext cx="6940637" cy="868180"/>
            <a:chOff x="2309849" y="3656996"/>
            <a:chExt cx="6940637" cy="868180"/>
          </a:xfrm>
        </p:grpSpPr>
        <p:sp>
          <p:nvSpPr>
            <p:cNvPr id="447" name="Google Shape;447;p22">
              <a:extLst>
                <a:ext uri="{FF2B5EF4-FFF2-40B4-BE49-F238E27FC236}">
                  <a16:creationId xmlns:a16="http://schemas.microsoft.com/office/drawing/2014/main" id="{7EBB3623-E5AA-7F5B-972C-6A86738D1775}"/>
                </a:ext>
              </a:extLst>
            </p:cNvPr>
            <p:cNvSpPr txBox="1"/>
            <p:nvPr/>
          </p:nvSpPr>
          <p:spPr>
            <a:xfrm>
              <a:off x="2309849" y="3656996"/>
              <a:ext cx="694063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48" name="Google Shape;448;p22">
              <a:extLst>
                <a:ext uri="{FF2B5EF4-FFF2-40B4-BE49-F238E27FC236}">
                  <a16:creationId xmlns:a16="http://schemas.microsoft.com/office/drawing/2014/main" id="{31963C34-CE17-8051-042A-37B7DDC89831}"/>
                </a:ext>
              </a:extLst>
            </p:cNvPr>
            <p:cNvSpPr txBox="1"/>
            <p:nvPr/>
          </p:nvSpPr>
          <p:spPr>
            <a:xfrm>
              <a:off x="2309850" y="3976476"/>
              <a:ext cx="682169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pic>
        <p:nvPicPr>
          <p:cNvPr id="4" name="Picture 3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9B0FC717-3969-FA62-EF87-39383B1DD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37" y="1214727"/>
            <a:ext cx="2524788" cy="1620672"/>
          </a:xfrm>
          <a:prstGeom prst="rect">
            <a:avLst/>
          </a:prstGeom>
        </p:spPr>
      </p:pic>
      <p:pic>
        <p:nvPicPr>
          <p:cNvPr id="6" name="Picture 5" descr="A graph of a graph&#10;&#10;AI-generated content may be incorrect.">
            <a:extLst>
              <a:ext uri="{FF2B5EF4-FFF2-40B4-BE49-F238E27FC236}">
                <a16:creationId xmlns:a16="http://schemas.microsoft.com/office/drawing/2014/main" id="{5F00F006-2186-F652-7679-C891A20D5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9020" y="1225174"/>
            <a:ext cx="2613807" cy="1638622"/>
          </a:xfrm>
          <a:prstGeom prst="rect">
            <a:avLst/>
          </a:prstGeom>
        </p:spPr>
      </p:pic>
      <p:pic>
        <p:nvPicPr>
          <p:cNvPr id="8" name="Picture 7" descr="A graph of different types of graphs&#10;&#10;AI-generated content may be incorrect.">
            <a:extLst>
              <a:ext uri="{FF2B5EF4-FFF2-40B4-BE49-F238E27FC236}">
                <a16:creationId xmlns:a16="http://schemas.microsoft.com/office/drawing/2014/main" id="{EFDA3082-488D-2FF7-741B-45078631F4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261" y="1225174"/>
            <a:ext cx="2672226" cy="1620673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0204353-F837-4143-92EF-DD76BA209F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423464"/>
              </p:ext>
            </p:extLst>
          </p:nvPr>
        </p:nvGraphicFramePr>
        <p:xfrm>
          <a:off x="1524000" y="2564754"/>
          <a:ext cx="6096000" cy="1935684"/>
        </p:xfrm>
        <a:graphic>
          <a:graphicData uri="http://schemas.openxmlformats.org/drawingml/2006/table">
            <a:tbl>
              <a:tblPr firstRow="1" bandRow="1">
                <a:tableStyleId>{04197876-2390-44C4-903E-763492A76523}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30724495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6692366"/>
                    </a:ext>
                  </a:extLst>
                </a:gridCol>
              </a:tblGrid>
              <a:tr h="19356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23801972"/>
                  </a:ext>
                </a:extLst>
              </a:tr>
            </a:tbl>
          </a:graphicData>
        </a:graphic>
      </p:graphicFrame>
      <p:pic>
        <p:nvPicPr>
          <p:cNvPr id="12" name="Picture 11" descr="A graph with purple dots&#10;&#10;AI-generated content may be incorrect.">
            <a:extLst>
              <a:ext uri="{FF2B5EF4-FFF2-40B4-BE49-F238E27FC236}">
                <a16:creationId xmlns:a16="http://schemas.microsoft.com/office/drawing/2014/main" id="{92C7FA17-3B87-D186-0282-7B435B2DE8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3324" y="2933920"/>
            <a:ext cx="2701285" cy="1603107"/>
          </a:xfrm>
          <a:prstGeom prst="rect">
            <a:avLst/>
          </a:prstGeom>
        </p:spPr>
      </p:pic>
      <p:pic>
        <p:nvPicPr>
          <p:cNvPr id="13" name="Picture 12" descr="A graph showing a line graph&#10;&#10;AI-generated content may be incorrect.">
            <a:extLst>
              <a:ext uri="{FF2B5EF4-FFF2-40B4-BE49-F238E27FC236}">
                <a16:creationId xmlns:a16="http://schemas.microsoft.com/office/drawing/2014/main" id="{2FB5B548-2896-8CFC-71C8-EFC0E885E5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1442" y="2932312"/>
            <a:ext cx="2523452" cy="160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5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91959A43-EDCE-4D8A-FFF8-7DC398147D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!!car" descr="A purple race car with white text&#10;&#10;AI-generated content may be incorrect.">
            <a:extLst>
              <a:ext uri="{FF2B5EF4-FFF2-40B4-BE49-F238E27FC236}">
                <a16:creationId xmlns:a16="http://schemas.microsoft.com/office/drawing/2014/main" id="{28503D4A-1543-B076-7B01-9498B97218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864210" y="1051260"/>
            <a:ext cx="8102763" cy="5401842"/>
          </a:xfrm>
          <a:prstGeom prst="rect">
            <a:avLst/>
          </a:prstGeom>
        </p:spPr>
      </p:pic>
      <p:sp>
        <p:nvSpPr>
          <p:cNvPr id="431" name="Google Shape;431;p22">
            <a:extLst>
              <a:ext uri="{FF2B5EF4-FFF2-40B4-BE49-F238E27FC236}">
                <a16:creationId xmlns:a16="http://schemas.microsoft.com/office/drawing/2014/main" id="{3DCFF4B4-53C7-D560-3BF7-1F56F21139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Key Results &amp; Discussion</a:t>
            </a:r>
            <a:endParaRPr dirty="0"/>
          </a:p>
        </p:txBody>
      </p:sp>
      <p:grpSp>
        <p:nvGrpSpPr>
          <p:cNvPr id="435" name="Google Shape;435;p22">
            <a:extLst>
              <a:ext uri="{FF2B5EF4-FFF2-40B4-BE49-F238E27FC236}">
                <a16:creationId xmlns:a16="http://schemas.microsoft.com/office/drawing/2014/main" id="{218258D6-52BB-5D7B-E959-9C9718E16AE0}"/>
              </a:ext>
            </a:extLst>
          </p:cNvPr>
          <p:cNvGrpSpPr/>
          <p:nvPr/>
        </p:nvGrpSpPr>
        <p:grpSpPr>
          <a:xfrm>
            <a:off x="836825" y="1499531"/>
            <a:ext cx="7690140" cy="868180"/>
            <a:chOff x="3796338" y="1529267"/>
            <a:chExt cx="7690140" cy="868180"/>
          </a:xfrm>
        </p:grpSpPr>
        <p:grpSp>
          <p:nvGrpSpPr>
            <p:cNvPr id="436" name="Google Shape;436;p22">
              <a:extLst>
                <a:ext uri="{FF2B5EF4-FFF2-40B4-BE49-F238E27FC236}">
                  <a16:creationId xmlns:a16="http://schemas.microsoft.com/office/drawing/2014/main" id="{BCC54B1D-115B-677D-F7F7-95E1BB7BC9C0}"/>
                </a:ext>
              </a:extLst>
            </p:cNvPr>
            <p:cNvGrpSpPr/>
            <p:nvPr/>
          </p:nvGrpSpPr>
          <p:grpSpPr>
            <a:xfrm>
              <a:off x="4664787" y="1529267"/>
              <a:ext cx="6821691" cy="868180"/>
              <a:chOff x="2309849" y="3656996"/>
              <a:chExt cx="6821691" cy="868180"/>
            </a:xfrm>
          </p:grpSpPr>
          <p:sp>
            <p:nvSpPr>
              <p:cNvPr id="437" name="Google Shape;437;p22">
                <a:extLst>
                  <a:ext uri="{FF2B5EF4-FFF2-40B4-BE49-F238E27FC236}">
                    <a16:creationId xmlns:a16="http://schemas.microsoft.com/office/drawing/2014/main" id="{24E2CF4F-D983-0CD2-872A-5668871D8824}"/>
                  </a:ext>
                </a:extLst>
              </p:cNvPr>
              <p:cNvSpPr txBox="1"/>
              <p:nvPr/>
            </p:nvSpPr>
            <p:spPr>
              <a:xfrm>
                <a:off x="2309850" y="3656996"/>
                <a:ext cx="6494588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2700" dirty="0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Logistic Regression</a:t>
                </a:r>
                <a:endParaRPr sz="2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38" name="Google Shape;438;p22">
                <a:extLst>
                  <a:ext uri="{FF2B5EF4-FFF2-40B4-BE49-F238E27FC236}">
                    <a16:creationId xmlns:a16="http://schemas.microsoft.com/office/drawing/2014/main" id="{914D6AE8-2E4F-C6EC-6A9D-2DD9B083485E}"/>
                  </a:ext>
                </a:extLst>
              </p:cNvPr>
              <p:cNvSpPr txBox="1"/>
              <p:nvPr/>
            </p:nvSpPr>
            <p:spPr>
              <a:xfrm>
                <a:off x="2309849" y="3976476"/>
                <a:ext cx="6821691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rPr>
                  <a:t>Grid position is crucial but integrated features improve predictions</a:t>
                </a:r>
              </a:p>
            </p:txBody>
          </p:sp>
        </p:grpSp>
        <p:sp>
          <p:nvSpPr>
            <p:cNvPr id="439" name="Google Shape;439;p22">
              <a:extLst>
                <a:ext uri="{FF2B5EF4-FFF2-40B4-BE49-F238E27FC236}">
                  <a16:creationId xmlns:a16="http://schemas.microsoft.com/office/drawing/2014/main" id="{1AEE0272-FBD5-EDF5-DDE0-9316976EB4B9}"/>
                </a:ext>
              </a:extLst>
            </p:cNvPr>
            <p:cNvSpPr/>
            <p:nvPr/>
          </p:nvSpPr>
          <p:spPr>
            <a:xfrm>
              <a:off x="3796338" y="1529267"/>
              <a:ext cx="636900" cy="6477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  <a:endParaRPr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440" name="Google Shape;440;p22">
            <a:extLst>
              <a:ext uri="{FF2B5EF4-FFF2-40B4-BE49-F238E27FC236}">
                <a16:creationId xmlns:a16="http://schemas.microsoft.com/office/drawing/2014/main" id="{92620546-75B4-F3E5-AA70-DFDFA5050A38}"/>
              </a:ext>
            </a:extLst>
          </p:cNvPr>
          <p:cNvGrpSpPr/>
          <p:nvPr/>
        </p:nvGrpSpPr>
        <p:grpSpPr>
          <a:xfrm>
            <a:off x="836825" y="2511556"/>
            <a:ext cx="7587174" cy="868180"/>
            <a:chOff x="3796338" y="2541292"/>
            <a:chExt cx="7587174" cy="868180"/>
          </a:xfrm>
        </p:grpSpPr>
        <p:grpSp>
          <p:nvGrpSpPr>
            <p:cNvPr id="441" name="Google Shape;441;p22">
              <a:extLst>
                <a:ext uri="{FF2B5EF4-FFF2-40B4-BE49-F238E27FC236}">
                  <a16:creationId xmlns:a16="http://schemas.microsoft.com/office/drawing/2014/main" id="{C2212393-C267-FD4A-01E1-2055B8FAF2DC}"/>
                </a:ext>
              </a:extLst>
            </p:cNvPr>
            <p:cNvGrpSpPr/>
            <p:nvPr/>
          </p:nvGrpSpPr>
          <p:grpSpPr>
            <a:xfrm>
              <a:off x="4664787" y="2541292"/>
              <a:ext cx="6718725" cy="868180"/>
              <a:chOff x="2309849" y="3656996"/>
              <a:chExt cx="6718725" cy="868180"/>
            </a:xfrm>
          </p:grpSpPr>
          <p:sp>
            <p:nvSpPr>
              <p:cNvPr id="442" name="Google Shape;442;p22">
                <a:extLst>
                  <a:ext uri="{FF2B5EF4-FFF2-40B4-BE49-F238E27FC236}">
                    <a16:creationId xmlns:a16="http://schemas.microsoft.com/office/drawing/2014/main" id="{C36CB2BE-7DAE-D9E5-6F14-DF1C9F707E9A}"/>
                  </a:ext>
                </a:extLst>
              </p:cNvPr>
              <p:cNvSpPr txBox="1"/>
              <p:nvPr/>
            </p:nvSpPr>
            <p:spPr>
              <a:xfrm>
                <a:off x="2309850" y="3656996"/>
                <a:ext cx="2076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2700" dirty="0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PCA/Clustering</a:t>
                </a:r>
                <a:endParaRPr sz="2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endParaRPr>
              </a:p>
            </p:txBody>
          </p:sp>
          <p:sp>
            <p:nvSpPr>
              <p:cNvPr id="443" name="Google Shape;443;p22">
                <a:extLst>
                  <a:ext uri="{FF2B5EF4-FFF2-40B4-BE49-F238E27FC236}">
                    <a16:creationId xmlns:a16="http://schemas.microsoft.com/office/drawing/2014/main" id="{92B38E5E-1E1B-10A9-F4E5-E2EB45D3B821}"/>
                  </a:ext>
                </a:extLst>
              </p:cNvPr>
              <p:cNvSpPr txBox="1"/>
              <p:nvPr/>
            </p:nvSpPr>
            <p:spPr>
              <a:xfrm>
                <a:off x="2309849" y="3976476"/>
                <a:ext cx="6718725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rPr>
                  <a:t>Clear performance groupings; highlights top contenders and developing drivers.</a:t>
                </a:r>
              </a:p>
            </p:txBody>
          </p:sp>
        </p:grpSp>
        <p:sp>
          <p:nvSpPr>
            <p:cNvPr id="444" name="Google Shape;444;p22">
              <a:extLst>
                <a:ext uri="{FF2B5EF4-FFF2-40B4-BE49-F238E27FC236}">
                  <a16:creationId xmlns:a16="http://schemas.microsoft.com/office/drawing/2014/main" id="{581DC53B-FBF9-F9AF-BB1B-A09BEDBC7481}"/>
                </a:ext>
              </a:extLst>
            </p:cNvPr>
            <p:cNvSpPr/>
            <p:nvPr/>
          </p:nvSpPr>
          <p:spPr>
            <a:xfrm>
              <a:off x="3796338" y="2541292"/>
              <a:ext cx="636900" cy="6477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02</a:t>
              </a:r>
              <a:endParaRPr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445" name="Google Shape;445;p22">
            <a:extLst>
              <a:ext uri="{FF2B5EF4-FFF2-40B4-BE49-F238E27FC236}">
                <a16:creationId xmlns:a16="http://schemas.microsoft.com/office/drawing/2014/main" id="{9AB9CF42-70BC-5BEB-7616-7C47E0C2EC31}"/>
              </a:ext>
            </a:extLst>
          </p:cNvPr>
          <p:cNvGrpSpPr/>
          <p:nvPr/>
        </p:nvGrpSpPr>
        <p:grpSpPr>
          <a:xfrm>
            <a:off x="836825" y="3523581"/>
            <a:ext cx="7809086" cy="868180"/>
            <a:chOff x="3796338" y="3553317"/>
            <a:chExt cx="7809086" cy="868180"/>
          </a:xfrm>
        </p:grpSpPr>
        <p:grpSp>
          <p:nvGrpSpPr>
            <p:cNvPr id="446" name="Google Shape;446;p22">
              <a:extLst>
                <a:ext uri="{FF2B5EF4-FFF2-40B4-BE49-F238E27FC236}">
                  <a16:creationId xmlns:a16="http://schemas.microsoft.com/office/drawing/2014/main" id="{BEC99787-1D08-E88F-CE7D-47A7F6578D7B}"/>
                </a:ext>
              </a:extLst>
            </p:cNvPr>
            <p:cNvGrpSpPr/>
            <p:nvPr/>
          </p:nvGrpSpPr>
          <p:grpSpPr>
            <a:xfrm>
              <a:off x="4664787" y="3553317"/>
              <a:ext cx="6940637" cy="868180"/>
              <a:chOff x="2309849" y="3656996"/>
              <a:chExt cx="6940637" cy="868180"/>
            </a:xfrm>
          </p:grpSpPr>
          <p:sp>
            <p:nvSpPr>
              <p:cNvPr id="447" name="Google Shape;447;p22">
                <a:extLst>
                  <a:ext uri="{FF2B5EF4-FFF2-40B4-BE49-F238E27FC236}">
                    <a16:creationId xmlns:a16="http://schemas.microsoft.com/office/drawing/2014/main" id="{4F0E9C11-806F-88BC-5F17-EC5A7D3D6FBE}"/>
                  </a:ext>
                </a:extLst>
              </p:cNvPr>
              <p:cNvSpPr txBox="1"/>
              <p:nvPr/>
            </p:nvSpPr>
            <p:spPr>
              <a:xfrm>
                <a:off x="2309849" y="3656996"/>
                <a:ext cx="6940637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b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IN" sz="2700" dirty="0">
                    <a:solidFill>
                      <a:schemeClr val="dk1"/>
                    </a:solidFill>
                    <a:latin typeface="Bebas Neue"/>
                    <a:ea typeface="Bebas Neue"/>
                    <a:cs typeface="Bebas Neue"/>
                    <a:sym typeface="Bebas Neue"/>
                  </a:rPr>
                  <a:t>Time-Series Modelling</a:t>
                </a:r>
              </a:p>
            </p:txBody>
          </p:sp>
          <p:sp>
            <p:nvSpPr>
              <p:cNvPr id="448" name="Google Shape;448;p22">
                <a:extLst>
                  <a:ext uri="{FF2B5EF4-FFF2-40B4-BE49-F238E27FC236}">
                    <a16:creationId xmlns:a16="http://schemas.microsoft.com/office/drawing/2014/main" id="{282D3828-EF16-D4E6-D0F4-154FA85428AA}"/>
                  </a:ext>
                </a:extLst>
              </p:cNvPr>
              <p:cNvSpPr txBox="1"/>
              <p:nvPr/>
            </p:nvSpPr>
            <p:spPr>
              <a:xfrm>
                <a:off x="2309850" y="3976476"/>
                <a:ext cx="6821690" cy="54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Arimo"/>
                    <a:ea typeface="Arimo"/>
                    <a:cs typeface="Arimo"/>
                    <a:sym typeface="Arimo"/>
                  </a:rPr>
                  <a:t>Informs real-time decisions (pit strategy) with strong accuracy.</a:t>
                </a:r>
              </a:p>
            </p:txBody>
          </p:sp>
        </p:grpSp>
        <p:sp>
          <p:nvSpPr>
            <p:cNvPr id="449" name="Google Shape;449;p22">
              <a:extLst>
                <a:ext uri="{FF2B5EF4-FFF2-40B4-BE49-F238E27FC236}">
                  <a16:creationId xmlns:a16="http://schemas.microsoft.com/office/drawing/2014/main" id="{A2DDECF4-042D-4240-37EF-895270AE905B}"/>
                </a:ext>
              </a:extLst>
            </p:cNvPr>
            <p:cNvSpPr/>
            <p:nvPr/>
          </p:nvSpPr>
          <p:spPr>
            <a:xfrm>
              <a:off x="3796338" y="3553317"/>
              <a:ext cx="636900" cy="6477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03</a:t>
              </a:r>
              <a:endParaRPr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2890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>
          <a:extLst>
            <a:ext uri="{FF2B5EF4-FFF2-40B4-BE49-F238E27FC236}">
              <a16:creationId xmlns:a16="http://schemas.microsoft.com/office/drawing/2014/main" id="{8D5B550B-599D-EF4B-F53E-7DB6487E1D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!!car" descr="A purple race car with wheels&#10;&#10;AI-generated content may be incorrect.">
            <a:extLst>
              <a:ext uri="{FF2B5EF4-FFF2-40B4-BE49-F238E27FC236}">
                <a16:creationId xmlns:a16="http://schemas.microsoft.com/office/drawing/2014/main" id="{3B9BF045-0EF5-F958-F544-A86EA2B11A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285022" y="1226702"/>
            <a:ext cx="7715250" cy="5143500"/>
          </a:xfrm>
          <a:prstGeom prst="rect">
            <a:avLst/>
          </a:prstGeom>
        </p:spPr>
      </p:pic>
      <p:sp>
        <p:nvSpPr>
          <p:cNvPr id="163" name="Google Shape;163;p17">
            <a:extLst>
              <a:ext uri="{FF2B5EF4-FFF2-40B4-BE49-F238E27FC236}">
                <a16:creationId xmlns:a16="http://schemas.microsoft.com/office/drawing/2014/main" id="{9A53D539-51C2-29C7-6D7F-78E90B8352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Conclusion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794027A9-A3BF-F5A5-7FE6-8DC535E9F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0000" y="1226702"/>
            <a:ext cx="4581453" cy="1345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Summary: </a:t>
            </a:r>
            <a:r>
              <a:rPr lang="en-US" altLang="en-US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Advanced analytics (regression, clustering, time-series) uncover pivotal insights in F1.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b="1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Practical Impact: </a:t>
            </a:r>
            <a:r>
              <a:rPr lang="en-US" altLang="en-US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Better qualifying strategies, driver development focus, and pit-stop decisions. </a:t>
            </a:r>
          </a:p>
        </p:txBody>
      </p:sp>
    </p:spTree>
    <p:extLst>
      <p:ext uri="{BB962C8B-B14F-4D97-AF65-F5344CB8AC3E}">
        <p14:creationId xmlns:p14="http://schemas.microsoft.com/office/powerpoint/2010/main" val="2855678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>
          <a:extLst>
            <a:ext uri="{FF2B5EF4-FFF2-40B4-BE49-F238E27FC236}">
              <a16:creationId xmlns:a16="http://schemas.microsoft.com/office/drawing/2014/main" id="{0E735CD3-A30B-49A2-3DD4-7C5F20FF4E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car" descr="A purple and pink race car&#10;&#10;AI-generated content may be incorrect.">
            <a:extLst>
              <a:ext uri="{FF2B5EF4-FFF2-40B4-BE49-F238E27FC236}">
                <a16:creationId xmlns:a16="http://schemas.microsoft.com/office/drawing/2014/main" id="{9F4DA84E-13D8-D8A0-8807-1B9E568BCB5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680720" y="-1175484"/>
            <a:ext cx="11546986" cy="7697991"/>
          </a:xfrm>
          <a:prstGeom prst="rect">
            <a:avLst/>
          </a:prstGeom>
        </p:spPr>
      </p:pic>
      <p:sp>
        <p:nvSpPr>
          <p:cNvPr id="87" name="Google Shape;87;p15">
            <a:extLst>
              <a:ext uri="{FF2B5EF4-FFF2-40B4-BE49-F238E27FC236}">
                <a16:creationId xmlns:a16="http://schemas.microsoft.com/office/drawing/2014/main" id="{4C09DA2D-6090-99C7-8F4A-3242842BC9D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475" y="664414"/>
            <a:ext cx="5139300" cy="25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</a:t>
            </a:r>
            <a:br>
              <a:rPr lang="en" dirty="0"/>
            </a:br>
            <a:r>
              <a:rPr lang="en" dirty="0">
                <a:solidFill>
                  <a:schemeClr val="lt2"/>
                </a:solidFill>
              </a:rPr>
              <a:t>You</a:t>
            </a:r>
            <a:endParaRPr dirty="0">
              <a:solidFill>
                <a:schemeClr val="lt2"/>
              </a:solidFill>
            </a:endParaRPr>
          </a:p>
        </p:txBody>
      </p:sp>
      <p:sp>
        <p:nvSpPr>
          <p:cNvPr id="88" name="Google Shape;88;p15">
            <a:extLst>
              <a:ext uri="{FF2B5EF4-FFF2-40B4-BE49-F238E27FC236}">
                <a16:creationId xmlns:a16="http://schemas.microsoft.com/office/drawing/2014/main" id="{D7A667CB-0CA7-F966-2190-B6E74C2A159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38300" y="3260613"/>
            <a:ext cx="4528800" cy="123961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Team Members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</p:txBody>
      </p:sp>
      <p:sp>
        <p:nvSpPr>
          <p:cNvPr id="92" name="Google Shape;92;p15">
            <a:extLst>
              <a:ext uri="{FF2B5EF4-FFF2-40B4-BE49-F238E27FC236}">
                <a16:creationId xmlns:a16="http://schemas.microsoft.com/office/drawing/2014/main" id="{C0061862-06AD-4BE3-BF9F-621E207C95F8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873527" y="170636"/>
            <a:ext cx="1564435" cy="3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Statistical Computing</a:t>
            </a:r>
            <a:endParaRPr dirty="0"/>
          </a:p>
        </p:txBody>
      </p:sp>
      <p:grpSp>
        <p:nvGrpSpPr>
          <p:cNvPr id="103" name="Google Shape;103;p15">
            <a:extLst>
              <a:ext uri="{FF2B5EF4-FFF2-40B4-BE49-F238E27FC236}">
                <a16:creationId xmlns:a16="http://schemas.microsoft.com/office/drawing/2014/main" id="{452DA79C-6F05-680C-49E9-52B443E8AAA9}"/>
              </a:ext>
            </a:extLst>
          </p:cNvPr>
          <p:cNvGrpSpPr/>
          <p:nvPr/>
        </p:nvGrpSpPr>
        <p:grpSpPr>
          <a:xfrm>
            <a:off x="509200" y="1240968"/>
            <a:ext cx="1885938" cy="2275613"/>
            <a:chOff x="818300" y="1811250"/>
            <a:chExt cx="1885938" cy="2275613"/>
          </a:xfrm>
        </p:grpSpPr>
        <p:grpSp>
          <p:nvGrpSpPr>
            <p:cNvPr id="104" name="Google Shape;104;p15">
              <a:extLst>
                <a:ext uri="{FF2B5EF4-FFF2-40B4-BE49-F238E27FC236}">
                  <a16:creationId xmlns:a16="http://schemas.microsoft.com/office/drawing/2014/main" id="{6B2FED70-71D3-045D-DBDD-5E3B4B61942C}"/>
                </a:ext>
              </a:extLst>
            </p:cNvPr>
            <p:cNvGrpSpPr/>
            <p:nvPr/>
          </p:nvGrpSpPr>
          <p:grpSpPr>
            <a:xfrm>
              <a:off x="818300" y="1811250"/>
              <a:ext cx="1616075" cy="2275613"/>
              <a:chOff x="818300" y="2144625"/>
              <a:chExt cx="1616075" cy="2275613"/>
            </a:xfrm>
          </p:grpSpPr>
          <p:grpSp>
            <p:nvGrpSpPr>
              <p:cNvPr id="105" name="Google Shape;105;p15">
                <a:extLst>
                  <a:ext uri="{FF2B5EF4-FFF2-40B4-BE49-F238E27FC236}">
                    <a16:creationId xmlns:a16="http://schemas.microsoft.com/office/drawing/2014/main" id="{8FF5F72B-A77B-D37A-C7F5-6FE691BEE72A}"/>
                  </a:ext>
                </a:extLst>
              </p:cNvPr>
              <p:cNvGrpSpPr/>
              <p:nvPr/>
            </p:nvGrpSpPr>
            <p:grpSpPr>
              <a:xfrm>
                <a:off x="818300" y="2470076"/>
                <a:ext cx="1616065" cy="1564413"/>
                <a:chOff x="867250" y="2531276"/>
                <a:chExt cx="1616065" cy="1564413"/>
              </a:xfrm>
            </p:grpSpPr>
            <p:sp>
              <p:nvSpPr>
                <p:cNvPr id="106" name="Google Shape;106;p15">
                  <a:extLst>
                    <a:ext uri="{FF2B5EF4-FFF2-40B4-BE49-F238E27FC236}">
                      <a16:creationId xmlns:a16="http://schemas.microsoft.com/office/drawing/2014/main" id="{42320696-21F9-B8C1-614C-004C248D6EE1}"/>
                    </a:ext>
                  </a:extLst>
                </p:cNvPr>
                <p:cNvSpPr/>
                <p:nvPr/>
              </p:nvSpPr>
              <p:spPr>
                <a:xfrm>
                  <a:off x="867250" y="3173775"/>
                  <a:ext cx="916982" cy="921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1"/>
                    </a:gs>
                    <a:gs pos="100000">
                      <a:schemeClr val="lt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15">
                  <a:extLst>
                    <a:ext uri="{FF2B5EF4-FFF2-40B4-BE49-F238E27FC236}">
                      <a16:creationId xmlns:a16="http://schemas.microsoft.com/office/drawing/2014/main" id="{0BDF8A5B-348B-4B66-83AE-0031849DCD42}"/>
                    </a:ext>
                  </a:extLst>
                </p:cNvPr>
                <p:cNvSpPr/>
                <p:nvPr/>
              </p:nvSpPr>
              <p:spPr>
                <a:xfrm rot="-1490104">
                  <a:off x="1611679" y="2635340"/>
                  <a:ext cx="636418" cy="6398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accent2"/>
                    </a:gs>
                    <a:gs pos="100000">
                      <a:schemeClr val="dk2"/>
                    </a:gs>
                  </a:gsLst>
                  <a:lin ang="54007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15">
                  <a:extLst>
                    <a:ext uri="{FF2B5EF4-FFF2-40B4-BE49-F238E27FC236}">
                      <a16:creationId xmlns:a16="http://schemas.microsoft.com/office/drawing/2014/main" id="{FEE07F9F-8B7B-D9E8-7376-3CEE9A4272E5}"/>
                    </a:ext>
                  </a:extLst>
                </p:cNvPr>
                <p:cNvSpPr/>
                <p:nvPr/>
              </p:nvSpPr>
              <p:spPr>
                <a:xfrm rot="-1490218">
                  <a:off x="1870916" y="3323079"/>
                  <a:ext cx="525709" cy="5285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81" h="18882" extrusionOk="0">
                      <a:moveTo>
                        <a:pt x="9274" y="3801"/>
                      </a:moveTo>
                      <a:cubicBezTo>
                        <a:pt x="12166" y="3801"/>
                        <a:pt x="14944" y="6056"/>
                        <a:pt x="14944" y="9441"/>
                      </a:cubicBezTo>
                      <a:cubicBezTo>
                        <a:pt x="14944" y="12543"/>
                        <a:pt x="12442" y="15078"/>
                        <a:pt x="9340" y="15078"/>
                      </a:cubicBezTo>
                      <a:lnTo>
                        <a:pt x="9307" y="15078"/>
                      </a:lnTo>
                      <a:cubicBezTo>
                        <a:pt x="4303" y="15078"/>
                        <a:pt x="1801" y="9007"/>
                        <a:pt x="5337" y="5471"/>
                      </a:cubicBezTo>
                      <a:cubicBezTo>
                        <a:pt x="6481" y="4317"/>
                        <a:pt x="7891" y="3801"/>
                        <a:pt x="9274" y="3801"/>
                      </a:cubicBezTo>
                      <a:close/>
                      <a:moveTo>
                        <a:pt x="9674" y="1"/>
                      </a:moveTo>
                      <a:cubicBezTo>
                        <a:pt x="9674" y="1"/>
                        <a:pt x="9440" y="468"/>
                        <a:pt x="9240" y="968"/>
                      </a:cubicBezTo>
                      <a:cubicBezTo>
                        <a:pt x="9173" y="1168"/>
                        <a:pt x="9107" y="1368"/>
                        <a:pt x="9040" y="1569"/>
                      </a:cubicBezTo>
                      <a:cubicBezTo>
                        <a:pt x="8873" y="1569"/>
                        <a:pt x="8706" y="1569"/>
                        <a:pt x="8540" y="1602"/>
                      </a:cubicBezTo>
                      <a:lnTo>
                        <a:pt x="8339" y="1635"/>
                      </a:lnTo>
                      <a:lnTo>
                        <a:pt x="8139" y="1669"/>
                      </a:lnTo>
                      <a:cubicBezTo>
                        <a:pt x="7973" y="1669"/>
                        <a:pt x="7806" y="1702"/>
                        <a:pt x="7639" y="1769"/>
                      </a:cubicBezTo>
                      <a:cubicBezTo>
                        <a:pt x="7539" y="1602"/>
                        <a:pt x="7405" y="1435"/>
                        <a:pt x="7272" y="1235"/>
                      </a:cubicBezTo>
                      <a:cubicBezTo>
                        <a:pt x="7139" y="1068"/>
                        <a:pt x="6938" y="835"/>
                        <a:pt x="6838" y="668"/>
                      </a:cubicBezTo>
                      <a:cubicBezTo>
                        <a:pt x="6705" y="535"/>
                        <a:pt x="6605" y="434"/>
                        <a:pt x="6605" y="434"/>
                      </a:cubicBezTo>
                      <a:lnTo>
                        <a:pt x="6271" y="568"/>
                      </a:lnTo>
                      <a:cubicBezTo>
                        <a:pt x="6004" y="635"/>
                        <a:pt x="5771" y="735"/>
                        <a:pt x="5537" y="835"/>
                      </a:cubicBezTo>
                      <a:cubicBezTo>
                        <a:pt x="5271" y="968"/>
                        <a:pt x="5004" y="1102"/>
                        <a:pt x="4837" y="1202"/>
                      </a:cubicBezTo>
                      <a:lnTo>
                        <a:pt x="4537" y="1402"/>
                      </a:lnTo>
                      <a:cubicBezTo>
                        <a:pt x="4537" y="1402"/>
                        <a:pt x="4570" y="1902"/>
                        <a:pt x="4704" y="2403"/>
                      </a:cubicBezTo>
                      <a:cubicBezTo>
                        <a:pt x="4737" y="2636"/>
                        <a:pt x="4804" y="2870"/>
                        <a:pt x="4837" y="3036"/>
                      </a:cubicBezTo>
                      <a:lnTo>
                        <a:pt x="4437" y="3337"/>
                      </a:lnTo>
                      <a:lnTo>
                        <a:pt x="4270" y="3470"/>
                      </a:lnTo>
                      <a:lnTo>
                        <a:pt x="4136" y="3603"/>
                      </a:lnTo>
                      <a:cubicBezTo>
                        <a:pt x="4003" y="3703"/>
                        <a:pt x="3870" y="3837"/>
                        <a:pt x="3770" y="3970"/>
                      </a:cubicBezTo>
                      <a:cubicBezTo>
                        <a:pt x="3603" y="3904"/>
                        <a:pt x="3403" y="3804"/>
                        <a:pt x="3169" y="3737"/>
                      </a:cubicBezTo>
                      <a:cubicBezTo>
                        <a:pt x="2702" y="3537"/>
                        <a:pt x="2202" y="3403"/>
                        <a:pt x="2202" y="3403"/>
                      </a:cubicBezTo>
                      <a:cubicBezTo>
                        <a:pt x="2168" y="3437"/>
                        <a:pt x="2135" y="3437"/>
                        <a:pt x="2135" y="3470"/>
                      </a:cubicBezTo>
                      <a:cubicBezTo>
                        <a:pt x="2102" y="3537"/>
                        <a:pt x="2035" y="3603"/>
                        <a:pt x="1968" y="3703"/>
                      </a:cubicBezTo>
                      <a:cubicBezTo>
                        <a:pt x="1801" y="3904"/>
                        <a:pt x="1668" y="4104"/>
                        <a:pt x="1501" y="4337"/>
                      </a:cubicBezTo>
                      <a:cubicBezTo>
                        <a:pt x="1368" y="4571"/>
                        <a:pt x="1201" y="4804"/>
                        <a:pt x="1101" y="5004"/>
                      </a:cubicBezTo>
                      <a:lnTo>
                        <a:pt x="934" y="5338"/>
                      </a:lnTo>
                      <a:cubicBezTo>
                        <a:pt x="934" y="5338"/>
                        <a:pt x="1268" y="5738"/>
                        <a:pt x="1635" y="6105"/>
                      </a:cubicBezTo>
                      <a:cubicBezTo>
                        <a:pt x="1801" y="6272"/>
                        <a:pt x="1968" y="6405"/>
                        <a:pt x="2102" y="6539"/>
                      </a:cubicBezTo>
                      <a:cubicBezTo>
                        <a:pt x="2035" y="6739"/>
                        <a:pt x="1968" y="6906"/>
                        <a:pt x="1902" y="7039"/>
                      </a:cubicBezTo>
                      <a:cubicBezTo>
                        <a:pt x="1902" y="7073"/>
                        <a:pt x="1868" y="7106"/>
                        <a:pt x="1868" y="7173"/>
                      </a:cubicBezTo>
                      <a:lnTo>
                        <a:pt x="1868" y="7206"/>
                      </a:lnTo>
                      <a:cubicBezTo>
                        <a:pt x="1868" y="7206"/>
                        <a:pt x="1801" y="7473"/>
                        <a:pt x="1701" y="7907"/>
                      </a:cubicBezTo>
                      <a:cubicBezTo>
                        <a:pt x="1535" y="7940"/>
                        <a:pt x="1301" y="7973"/>
                        <a:pt x="1101" y="8007"/>
                      </a:cubicBezTo>
                      <a:cubicBezTo>
                        <a:pt x="601" y="8140"/>
                        <a:pt x="67" y="8307"/>
                        <a:pt x="67" y="8307"/>
                      </a:cubicBezTo>
                      <a:cubicBezTo>
                        <a:pt x="67" y="8407"/>
                        <a:pt x="34" y="8540"/>
                        <a:pt x="34" y="8640"/>
                      </a:cubicBezTo>
                      <a:cubicBezTo>
                        <a:pt x="34" y="8874"/>
                        <a:pt x="34" y="9141"/>
                        <a:pt x="0" y="9441"/>
                      </a:cubicBezTo>
                      <a:cubicBezTo>
                        <a:pt x="0" y="9741"/>
                        <a:pt x="34" y="10008"/>
                        <a:pt x="34" y="10242"/>
                      </a:cubicBezTo>
                      <a:cubicBezTo>
                        <a:pt x="34" y="10342"/>
                        <a:pt x="67" y="10475"/>
                        <a:pt x="67" y="10575"/>
                      </a:cubicBezTo>
                      <a:cubicBezTo>
                        <a:pt x="67" y="10575"/>
                        <a:pt x="601" y="10742"/>
                        <a:pt x="1101" y="10842"/>
                      </a:cubicBezTo>
                      <a:cubicBezTo>
                        <a:pt x="1301" y="10909"/>
                        <a:pt x="1535" y="10942"/>
                        <a:pt x="1701" y="10975"/>
                      </a:cubicBezTo>
                      <a:cubicBezTo>
                        <a:pt x="1801" y="11376"/>
                        <a:pt x="1868" y="11676"/>
                        <a:pt x="1868" y="11676"/>
                      </a:cubicBezTo>
                      <a:lnTo>
                        <a:pt x="1868" y="11709"/>
                      </a:lnTo>
                      <a:cubicBezTo>
                        <a:pt x="1868" y="11743"/>
                        <a:pt x="1902" y="11809"/>
                        <a:pt x="1902" y="11843"/>
                      </a:cubicBezTo>
                      <a:cubicBezTo>
                        <a:pt x="1968" y="11976"/>
                        <a:pt x="2035" y="12143"/>
                        <a:pt x="2102" y="12343"/>
                      </a:cubicBezTo>
                      <a:cubicBezTo>
                        <a:pt x="1968" y="12443"/>
                        <a:pt x="1801" y="12610"/>
                        <a:pt x="1635" y="12777"/>
                      </a:cubicBezTo>
                      <a:cubicBezTo>
                        <a:pt x="1268" y="13144"/>
                        <a:pt x="934" y="13544"/>
                        <a:pt x="934" y="13544"/>
                      </a:cubicBezTo>
                      <a:lnTo>
                        <a:pt x="1101" y="13877"/>
                      </a:lnTo>
                      <a:cubicBezTo>
                        <a:pt x="1201" y="14044"/>
                        <a:pt x="1334" y="14278"/>
                        <a:pt x="1501" y="14545"/>
                      </a:cubicBezTo>
                      <a:cubicBezTo>
                        <a:pt x="1668" y="14778"/>
                        <a:pt x="1801" y="14978"/>
                        <a:pt x="1968" y="15178"/>
                      </a:cubicBezTo>
                      <a:cubicBezTo>
                        <a:pt x="2035" y="15278"/>
                        <a:pt x="2102" y="15345"/>
                        <a:pt x="2135" y="15379"/>
                      </a:cubicBezTo>
                      <a:cubicBezTo>
                        <a:pt x="2135" y="15412"/>
                        <a:pt x="2168" y="15445"/>
                        <a:pt x="2202" y="15479"/>
                      </a:cubicBezTo>
                      <a:cubicBezTo>
                        <a:pt x="2202" y="15479"/>
                        <a:pt x="2702" y="15312"/>
                        <a:pt x="3169" y="15145"/>
                      </a:cubicBezTo>
                      <a:cubicBezTo>
                        <a:pt x="3403" y="15078"/>
                        <a:pt x="3603" y="14978"/>
                        <a:pt x="3770" y="14912"/>
                      </a:cubicBezTo>
                      <a:cubicBezTo>
                        <a:pt x="3903" y="15078"/>
                        <a:pt x="4036" y="15178"/>
                        <a:pt x="4136" y="15278"/>
                      </a:cubicBezTo>
                      <a:lnTo>
                        <a:pt x="4270" y="15412"/>
                      </a:lnTo>
                      <a:lnTo>
                        <a:pt x="4437" y="15545"/>
                      </a:lnTo>
                      <a:lnTo>
                        <a:pt x="4837" y="15846"/>
                      </a:lnTo>
                      <a:cubicBezTo>
                        <a:pt x="4804" y="16012"/>
                        <a:pt x="4737" y="16246"/>
                        <a:pt x="4704" y="16479"/>
                      </a:cubicBezTo>
                      <a:cubicBezTo>
                        <a:pt x="4570" y="16946"/>
                        <a:pt x="4537" y="17480"/>
                        <a:pt x="4537" y="17480"/>
                      </a:cubicBezTo>
                      <a:lnTo>
                        <a:pt x="4837" y="17680"/>
                      </a:lnTo>
                      <a:cubicBezTo>
                        <a:pt x="5004" y="17780"/>
                        <a:pt x="5271" y="17880"/>
                        <a:pt x="5537" y="18014"/>
                      </a:cubicBezTo>
                      <a:cubicBezTo>
                        <a:pt x="5771" y="18147"/>
                        <a:pt x="6004" y="18247"/>
                        <a:pt x="6271" y="18314"/>
                      </a:cubicBezTo>
                      <a:lnTo>
                        <a:pt x="6605" y="18447"/>
                      </a:lnTo>
                      <a:cubicBezTo>
                        <a:pt x="6605" y="18447"/>
                        <a:pt x="6705" y="18347"/>
                        <a:pt x="6838" y="18181"/>
                      </a:cubicBezTo>
                      <a:cubicBezTo>
                        <a:pt x="6938" y="18047"/>
                        <a:pt x="7105" y="17847"/>
                        <a:pt x="7272" y="17647"/>
                      </a:cubicBezTo>
                      <a:cubicBezTo>
                        <a:pt x="7439" y="17413"/>
                        <a:pt x="7539" y="17280"/>
                        <a:pt x="7639" y="17113"/>
                      </a:cubicBezTo>
                      <a:cubicBezTo>
                        <a:pt x="7806" y="17180"/>
                        <a:pt x="7973" y="17213"/>
                        <a:pt x="8139" y="17213"/>
                      </a:cubicBezTo>
                      <a:lnTo>
                        <a:pt x="8339" y="17247"/>
                      </a:lnTo>
                      <a:lnTo>
                        <a:pt x="8540" y="17280"/>
                      </a:lnTo>
                      <a:cubicBezTo>
                        <a:pt x="8706" y="17313"/>
                        <a:pt x="8873" y="17313"/>
                        <a:pt x="9040" y="17313"/>
                      </a:cubicBezTo>
                      <a:cubicBezTo>
                        <a:pt x="9107" y="17480"/>
                        <a:pt x="9173" y="17714"/>
                        <a:pt x="9240" y="17914"/>
                      </a:cubicBezTo>
                      <a:cubicBezTo>
                        <a:pt x="9440" y="18414"/>
                        <a:pt x="9674" y="18881"/>
                        <a:pt x="9674" y="18881"/>
                      </a:cubicBezTo>
                      <a:lnTo>
                        <a:pt x="10041" y="18881"/>
                      </a:lnTo>
                      <a:lnTo>
                        <a:pt x="10408" y="18848"/>
                      </a:lnTo>
                      <a:cubicBezTo>
                        <a:pt x="10541" y="18848"/>
                        <a:pt x="10674" y="18814"/>
                        <a:pt x="10808" y="18781"/>
                      </a:cubicBezTo>
                      <a:cubicBezTo>
                        <a:pt x="11075" y="18748"/>
                        <a:pt x="11342" y="18714"/>
                        <a:pt x="11575" y="18648"/>
                      </a:cubicBezTo>
                      <a:lnTo>
                        <a:pt x="11942" y="18581"/>
                      </a:lnTo>
                      <a:cubicBezTo>
                        <a:pt x="11942" y="18581"/>
                        <a:pt x="12009" y="18047"/>
                        <a:pt x="12075" y="17547"/>
                      </a:cubicBezTo>
                      <a:cubicBezTo>
                        <a:pt x="12075" y="17313"/>
                        <a:pt x="12075" y="17080"/>
                        <a:pt x="12075" y="16913"/>
                      </a:cubicBezTo>
                      <a:cubicBezTo>
                        <a:pt x="12276" y="16813"/>
                        <a:pt x="12442" y="16780"/>
                        <a:pt x="12576" y="16713"/>
                      </a:cubicBezTo>
                      <a:lnTo>
                        <a:pt x="12743" y="16646"/>
                      </a:lnTo>
                      <a:lnTo>
                        <a:pt x="12909" y="16546"/>
                      </a:lnTo>
                      <a:cubicBezTo>
                        <a:pt x="13076" y="16479"/>
                        <a:pt x="13243" y="16413"/>
                        <a:pt x="13376" y="16313"/>
                      </a:cubicBezTo>
                      <a:cubicBezTo>
                        <a:pt x="13510" y="16413"/>
                        <a:pt x="13677" y="16579"/>
                        <a:pt x="13877" y="16713"/>
                      </a:cubicBezTo>
                      <a:cubicBezTo>
                        <a:pt x="14277" y="17013"/>
                        <a:pt x="14744" y="17280"/>
                        <a:pt x="14744" y="17280"/>
                      </a:cubicBezTo>
                      <a:lnTo>
                        <a:pt x="15011" y="17080"/>
                      </a:lnTo>
                      <a:cubicBezTo>
                        <a:pt x="15178" y="16946"/>
                        <a:pt x="15445" y="16780"/>
                        <a:pt x="15645" y="16579"/>
                      </a:cubicBezTo>
                      <a:cubicBezTo>
                        <a:pt x="15845" y="16379"/>
                        <a:pt x="16045" y="16212"/>
                        <a:pt x="16212" y="16046"/>
                      </a:cubicBezTo>
                      <a:lnTo>
                        <a:pt x="16445" y="15779"/>
                      </a:lnTo>
                      <a:cubicBezTo>
                        <a:pt x="16445" y="15779"/>
                        <a:pt x="16245" y="15312"/>
                        <a:pt x="16012" y="14845"/>
                      </a:cubicBezTo>
                      <a:cubicBezTo>
                        <a:pt x="15912" y="14645"/>
                        <a:pt x="15778" y="14445"/>
                        <a:pt x="15711" y="14311"/>
                      </a:cubicBezTo>
                      <a:lnTo>
                        <a:pt x="16012" y="13877"/>
                      </a:lnTo>
                      <a:lnTo>
                        <a:pt x="16112" y="13711"/>
                      </a:lnTo>
                      <a:lnTo>
                        <a:pt x="16212" y="13544"/>
                      </a:lnTo>
                      <a:cubicBezTo>
                        <a:pt x="16278" y="13444"/>
                        <a:pt x="16379" y="13310"/>
                        <a:pt x="16479" y="13110"/>
                      </a:cubicBezTo>
                      <a:cubicBezTo>
                        <a:pt x="16645" y="13110"/>
                        <a:pt x="16846" y="13144"/>
                        <a:pt x="17079" y="13144"/>
                      </a:cubicBezTo>
                      <a:cubicBezTo>
                        <a:pt x="17346" y="13177"/>
                        <a:pt x="17613" y="13185"/>
                        <a:pt x="17813" y="13185"/>
                      </a:cubicBezTo>
                      <a:cubicBezTo>
                        <a:pt x="18013" y="13185"/>
                        <a:pt x="18146" y="13177"/>
                        <a:pt x="18146" y="13177"/>
                      </a:cubicBezTo>
                      <a:cubicBezTo>
                        <a:pt x="18146" y="13144"/>
                        <a:pt x="18146" y="13144"/>
                        <a:pt x="18180" y="13110"/>
                      </a:cubicBezTo>
                      <a:cubicBezTo>
                        <a:pt x="18213" y="13044"/>
                        <a:pt x="18213" y="12943"/>
                        <a:pt x="18280" y="12843"/>
                      </a:cubicBezTo>
                      <a:cubicBezTo>
                        <a:pt x="18347" y="12643"/>
                        <a:pt x="18447" y="12376"/>
                        <a:pt x="18513" y="12110"/>
                      </a:cubicBezTo>
                      <a:lnTo>
                        <a:pt x="18714" y="11342"/>
                      </a:lnTo>
                      <a:cubicBezTo>
                        <a:pt x="18747" y="11109"/>
                        <a:pt x="18780" y="10975"/>
                        <a:pt x="18780" y="10975"/>
                      </a:cubicBezTo>
                      <a:cubicBezTo>
                        <a:pt x="18780" y="10975"/>
                        <a:pt x="18347" y="10675"/>
                        <a:pt x="17880" y="10442"/>
                      </a:cubicBezTo>
                      <a:cubicBezTo>
                        <a:pt x="17679" y="10375"/>
                        <a:pt x="17479" y="10242"/>
                        <a:pt x="17313" y="10175"/>
                      </a:cubicBezTo>
                      <a:lnTo>
                        <a:pt x="17346" y="9441"/>
                      </a:lnTo>
                      <a:lnTo>
                        <a:pt x="17313" y="8740"/>
                      </a:lnTo>
                      <a:cubicBezTo>
                        <a:pt x="17479" y="8674"/>
                        <a:pt x="17679" y="8540"/>
                        <a:pt x="17880" y="8440"/>
                      </a:cubicBezTo>
                      <a:cubicBezTo>
                        <a:pt x="18313" y="8207"/>
                        <a:pt x="18747" y="7907"/>
                        <a:pt x="18747" y="7907"/>
                      </a:cubicBezTo>
                      <a:cubicBezTo>
                        <a:pt x="18747" y="7907"/>
                        <a:pt x="18747" y="7773"/>
                        <a:pt x="18714" y="7540"/>
                      </a:cubicBezTo>
                      <a:lnTo>
                        <a:pt x="18513" y="6772"/>
                      </a:lnTo>
                      <a:cubicBezTo>
                        <a:pt x="18447" y="6505"/>
                        <a:pt x="18313" y="6239"/>
                        <a:pt x="18247" y="6038"/>
                      </a:cubicBezTo>
                      <a:cubicBezTo>
                        <a:pt x="18213" y="5938"/>
                        <a:pt x="18180" y="5838"/>
                        <a:pt x="18146" y="5805"/>
                      </a:cubicBezTo>
                      <a:cubicBezTo>
                        <a:pt x="18146" y="5772"/>
                        <a:pt x="18146" y="5738"/>
                        <a:pt x="18113" y="5705"/>
                      </a:cubicBezTo>
                      <a:cubicBezTo>
                        <a:pt x="18113" y="5705"/>
                        <a:pt x="17579" y="5705"/>
                        <a:pt x="17079" y="5738"/>
                      </a:cubicBezTo>
                      <a:cubicBezTo>
                        <a:pt x="16846" y="5738"/>
                        <a:pt x="16645" y="5772"/>
                        <a:pt x="16445" y="5772"/>
                      </a:cubicBezTo>
                      <a:cubicBezTo>
                        <a:pt x="16345" y="5605"/>
                        <a:pt x="16245" y="5438"/>
                        <a:pt x="16178" y="5338"/>
                      </a:cubicBezTo>
                      <a:lnTo>
                        <a:pt x="16112" y="5171"/>
                      </a:lnTo>
                      <a:lnTo>
                        <a:pt x="16012" y="5004"/>
                      </a:lnTo>
                      <a:lnTo>
                        <a:pt x="15711" y="4571"/>
                      </a:lnTo>
                      <a:cubicBezTo>
                        <a:pt x="15778" y="4404"/>
                        <a:pt x="15912" y="4237"/>
                        <a:pt x="16012" y="4037"/>
                      </a:cubicBezTo>
                      <a:cubicBezTo>
                        <a:pt x="16245" y="3570"/>
                        <a:pt x="16445" y="3103"/>
                        <a:pt x="16445" y="3103"/>
                      </a:cubicBezTo>
                      <a:lnTo>
                        <a:pt x="16212" y="2836"/>
                      </a:lnTo>
                      <a:cubicBezTo>
                        <a:pt x="16078" y="2669"/>
                        <a:pt x="15845" y="2469"/>
                        <a:pt x="15645" y="2302"/>
                      </a:cubicBezTo>
                      <a:cubicBezTo>
                        <a:pt x="15445" y="2102"/>
                        <a:pt x="15211" y="1936"/>
                        <a:pt x="15011" y="1802"/>
                      </a:cubicBezTo>
                      <a:lnTo>
                        <a:pt x="14744" y="1569"/>
                      </a:lnTo>
                      <a:cubicBezTo>
                        <a:pt x="14744" y="1569"/>
                        <a:pt x="14277" y="1869"/>
                        <a:pt x="13877" y="2169"/>
                      </a:cubicBezTo>
                      <a:cubicBezTo>
                        <a:pt x="13677" y="2302"/>
                        <a:pt x="13510" y="2436"/>
                        <a:pt x="13376" y="2569"/>
                      </a:cubicBezTo>
                      <a:cubicBezTo>
                        <a:pt x="13243" y="2469"/>
                        <a:pt x="13076" y="2403"/>
                        <a:pt x="12909" y="2336"/>
                      </a:cubicBezTo>
                      <a:lnTo>
                        <a:pt x="12743" y="2236"/>
                      </a:lnTo>
                      <a:lnTo>
                        <a:pt x="12576" y="2169"/>
                      </a:lnTo>
                      <a:cubicBezTo>
                        <a:pt x="12442" y="2102"/>
                        <a:pt x="12276" y="2036"/>
                        <a:pt x="12075" y="1969"/>
                      </a:cubicBezTo>
                      <a:cubicBezTo>
                        <a:pt x="12075" y="1802"/>
                        <a:pt x="12075" y="1569"/>
                        <a:pt x="12075" y="1335"/>
                      </a:cubicBezTo>
                      <a:cubicBezTo>
                        <a:pt x="12009" y="835"/>
                        <a:pt x="11942" y="301"/>
                        <a:pt x="11942" y="301"/>
                      </a:cubicBezTo>
                      <a:lnTo>
                        <a:pt x="11575" y="234"/>
                      </a:lnTo>
                      <a:cubicBezTo>
                        <a:pt x="11342" y="168"/>
                        <a:pt x="11075" y="101"/>
                        <a:pt x="10808" y="68"/>
                      </a:cubicBezTo>
                      <a:cubicBezTo>
                        <a:pt x="10674" y="68"/>
                        <a:pt x="10541" y="34"/>
                        <a:pt x="10408" y="34"/>
                      </a:cubicBezTo>
                      <a:lnTo>
                        <a:pt x="10041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09" name="Google Shape;109;p15">
                <a:extLst>
                  <a:ext uri="{FF2B5EF4-FFF2-40B4-BE49-F238E27FC236}">
                    <a16:creationId xmlns:a16="http://schemas.microsoft.com/office/drawing/2014/main" id="{4B166DB4-5737-E7D8-C851-C6F623427BD1}"/>
                  </a:ext>
                </a:extLst>
              </p:cNvPr>
              <p:cNvSpPr/>
              <p:nvPr/>
            </p:nvSpPr>
            <p:spPr>
              <a:xfrm>
                <a:off x="1075550" y="2784863"/>
                <a:ext cx="194400" cy="1944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>
                <a:extLst>
                  <a:ext uri="{FF2B5EF4-FFF2-40B4-BE49-F238E27FC236}">
                    <a16:creationId xmlns:a16="http://schemas.microsoft.com/office/drawing/2014/main" id="{64C7205B-266A-1CB3-FF8C-44522B81D1D0}"/>
                  </a:ext>
                </a:extLst>
              </p:cNvPr>
              <p:cNvSpPr/>
              <p:nvPr/>
            </p:nvSpPr>
            <p:spPr>
              <a:xfrm>
                <a:off x="1662950" y="2144625"/>
                <a:ext cx="194400" cy="1944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>
                <a:extLst>
                  <a:ext uri="{FF2B5EF4-FFF2-40B4-BE49-F238E27FC236}">
                    <a16:creationId xmlns:a16="http://schemas.microsoft.com/office/drawing/2014/main" id="{4701A234-4F80-8F19-F16D-A21BC46A91E8}"/>
                  </a:ext>
                </a:extLst>
              </p:cNvPr>
              <p:cNvSpPr/>
              <p:nvPr/>
            </p:nvSpPr>
            <p:spPr>
              <a:xfrm>
                <a:off x="1857350" y="4034504"/>
                <a:ext cx="97800" cy="978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>
                <a:extLst>
                  <a:ext uri="{FF2B5EF4-FFF2-40B4-BE49-F238E27FC236}">
                    <a16:creationId xmlns:a16="http://schemas.microsoft.com/office/drawing/2014/main" id="{85948003-C5DE-7FF3-2577-2ECA74BDEC3B}"/>
                  </a:ext>
                </a:extLst>
              </p:cNvPr>
              <p:cNvSpPr/>
              <p:nvPr/>
            </p:nvSpPr>
            <p:spPr>
              <a:xfrm>
                <a:off x="972475" y="2603225"/>
                <a:ext cx="42300" cy="42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>
                <a:extLst>
                  <a:ext uri="{FF2B5EF4-FFF2-40B4-BE49-F238E27FC236}">
                    <a16:creationId xmlns:a16="http://schemas.microsoft.com/office/drawing/2014/main" id="{BF04A957-F179-048F-508D-4A6766699B38}"/>
                  </a:ext>
                </a:extLst>
              </p:cNvPr>
              <p:cNvSpPr/>
              <p:nvPr/>
            </p:nvSpPr>
            <p:spPr>
              <a:xfrm>
                <a:off x="1502050" y="4340138"/>
                <a:ext cx="80100" cy="80100"/>
              </a:xfrm>
              <a:prstGeom prst="ellipse">
                <a:avLst/>
              </a:pr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>
                <a:extLst>
                  <a:ext uri="{FF2B5EF4-FFF2-40B4-BE49-F238E27FC236}">
                    <a16:creationId xmlns:a16="http://schemas.microsoft.com/office/drawing/2014/main" id="{C654A570-3823-9013-6C46-E256CC74973F}"/>
                  </a:ext>
                </a:extLst>
              </p:cNvPr>
              <p:cNvSpPr/>
              <p:nvPr/>
            </p:nvSpPr>
            <p:spPr>
              <a:xfrm>
                <a:off x="2354275" y="4103438"/>
                <a:ext cx="80100" cy="801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5" name="Google Shape;115;p15">
              <a:extLst>
                <a:ext uri="{FF2B5EF4-FFF2-40B4-BE49-F238E27FC236}">
                  <a16:creationId xmlns:a16="http://schemas.microsoft.com/office/drawing/2014/main" id="{9B287A4B-7967-8CEB-BD60-79FA1B5E49B9}"/>
                </a:ext>
              </a:extLst>
            </p:cNvPr>
            <p:cNvSpPr/>
            <p:nvPr/>
          </p:nvSpPr>
          <p:spPr>
            <a:xfrm flipH="1">
              <a:off x="2323238" y="263425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5">
            <a:extLst>
              <a:ext uri="{FF2B5EF4-FFF2-40B4-BE49-F238E27FC236}">
                <a16:creationId xmlns:a16="http://schemas.microsoft.com/office/drawing/2014/main" id="{F3FF366B-B3F7-886F-8126-7DACAC935F4E}"/>
              </a:ext>
            </a:extLst>
          </p:cNvPr>
          <p:cNvGrpSpPr/>
          <p:nvPr/>
        </p:nvGrpSpPr>
        <p:grpSpPr>
          <a:xfrm>
            <a:off x="6810100" y="1117250"/>
            <a:ext cx="2059600" cy="2523048"/>
            <a:chOff x="2962600" y="1787438"/>
            <a:chExt cx="2059600" cy="2523048"/>
          </a:xfrm>
        </p:grpSpPr>
        <p:sp>
          <p:nvSpPr>
            <p:cNvPr id="117" name="Google Shape;117;p15">
              <a:extLst>
                <a:ext uri="{FF2B5EF4-FFF2-40B4-BE49-F238E27FC236}">
                  <a16:creationId xmlns:a16="http://schemas.microsoft.com/office/drawing/2014/main" id="{CCB48E24-DC8E-A9AB-D3BD-F7770B2D9DC5}"/>
                </a:ext>
              </a:extLst>
            </p:cNvPr>
            <p:cNvSpPr/>
            <p:nvPr/>
          </p:nvSpPr>
          <p:spPr>
            <a:xfrm>
              <a:off x="3488800" y="2222313"/>
              <a:ext cx="1161675" cy="555400"/>
            </a:xfrm>
            <a:custGeom>
              <a:avLst/>
              <a:gdLst/>
              <a:ahLst/>
              <a:cxnLst/>
              <a:rect l="l" t="t" r="r" b="b"/>
              <a:pathLst>
                <a:path w="46467" h="22216" extrusionOk="0">
                  <a:moveTo>
                    <a:pt x="24418" y="0"/>
                  </a:moveTo>
                  <a:cubicBezTo>
                    <a:pt x="17713" y="33"/>
                    <a:pt x="12042" y="5004"/>
                    <a:pt x="11175" y="11675"/>
                  </a:cubicBezTo>
                  <a:cubicBezTo>
                    <a:pt x="10975" y="11675"/>
                    <a:pt x="10808" y="11642"/>
                    <a:pt x="10608" y="11642"/>
                  </a:cubicBezTo>
                  <a:cubicBezTo>
                    <a:pt x="4737" y="11642"/>
                    <a:pt x="0" y="16378"/>
                    <a:pt x="0" y="22216"/>
                  </a:cubicBezTo>
                  <a:lnTo>
                    <a:pt x="46233" y="22216"/>
                  </a:lnTo>
                  <a:cubicBezTo>
                    <a:pt x="46367" y="21582"/>
                    <a:pt x="46467" y="20915"/>
                    <a:pt x="46467" y="20248"/>
                  </a:cubicBezTo>
                  <a:cubicBezTo>
                    <a:pt x="46467" y="15511"/>
                    <a:pt x="42598" y="11642"/>
                    <a:pt x="37827" y="11642"/>
                  </a:cubicBezTo>
                  <a:lnTo>
                    <a:pt x="37694" y="11642"/>
                  </a:lnTo>
                  <a:cubicBezTo>
                    <a:pt x="36827" y="4970"/>
                    <a:pt x="31156" y="0"/>
                    <a:pt x="24418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>
              <a:extLst>
                <a:ext uri="{FF2B5EF4-FFF2-40B4-BE49-F238E27FC236}">
                  <a16:creationId xmlns:a16="http://schemas.microsoft.com/office/drawing/2014/main" id="{385669C9-9B2D-E507-CD34-833A005852BA}"/>
                </a:ext>
              </a:extLst>
            </p:cNvPr>
            <p:cNvSpPr/>
            <p:nvPr/>
          </p:nvSpPr>
          <p:spPr>
            <a:xfrm>
              <a:off x="4188475" y="2631763"/>
              <a:ext cx="74225" cy="467850"/>
            </a:xfrm>
            <a:custGeom>
              <a:avLst/>
              <a:gdLst/>
              <a:ahLst/>
              <a:cxnLst/>
              <a:rect l="l" t="t" r="r" b="b"/>
              <a:pathLst>
                <a:path w="2969" h="18714" extrusionOk="0">
                  <a:moveTo>
                    <a:pt x="0" y="0"/>
                  </a:moveTo>
                  <a:lnTo>
                    <a:pt x="0" y="15245"/>
                  </a:lnTo>
                  <a:lnTo>
                    <a:pt x="1468" y="18714"/>
                  </a:lnTo>
                  <a:lnTo>
                    <a:pt x="2969" y="15245"/>
                  </a:lnTo>
                  <a:lnTo>
                    <a:pt x="296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>
              <a:extLst>
                <a:ext uri="{FF2B5EF4-FFF2-40B4-BE49-F238E27FC236}">
                  <a16:creationId xmlns:a16="http://schemas.microsoft.com/office/drawing/2014/main" id="{6B6A5462-F82F-0A4C-D890-589EE251F05B}"/>
                </a:ext>
              </a:extLst>
            </p:cNvPr>
            <p:cNvSpPr/>
            <p:nvPr/>
          </p:nvSpPr>
          <p:spPr>
            <a:xfrm>
              <a:off x="3904100" y="2545038"/>
              <a:ext cx="75075" cy="467850"/>
            </a:xfrm>
            <a:custGeom>
              <a:avLst/>
              <a:gdLst/>
              <a:ahLst/>
              <a:cxnLst/>
              <a:rect l="l" t="t" r="r" b="b"/>
              <a:pathLst>
                <a:path w="3003" h="18714" extrusionOk="0">
                  <a:moveTo>
                    <a:pt x="1501" y="0"/>
                  </a:moveTo>
                  <a:lnTo>
                    <a:pt x="0" y="3469"/>
                  </a:lnTo>
                  <a:lnTo>
                    <a:pt x="0" y="18714"/>
                  </a:lnTo>
                  <a:lnTo>
                    <a:pt x="3002" y="18714"/>
                  </a:lnTo>
                  <a:lnTo>
                    <a:pt x="3002" y="3469"/>
                  </a:lnTo>
                  <a:lnTo>
                    <a:pt x="1501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>
              <a:extLst>
                <a:ext uri="{FF2B5EF4-FFF2-40B4-BE49-F238E27FC236}">
                  <a16:creationId xmlns:a16="http://schemas.microsoft.com/office/drawing/2014/main" id="{35B92828-A808-B101-F9FD-FB43111A40B0}"/>
                </a:ext>
              </a:extLst>
            </p:cNvPr>
            <p:cNvSpPr/>
            <p:nvPr/>
          </p:nvSpPr>
          <p:spPr>
            <a:xfrm>
              <a:off x="2962600" y="2574213"/>
              <a:ext cx="1161675" cy="555425"/>
            </a:xfrm>
            <a:custGeom>
              <a:avLst/>
              <a:gdLst/>
              <a:ahLst/>
              <a:cxnLst/>
              <a:rect l="l" t="t" r="r" b="b"/>
              <a:pathLst>
                <a:path w="46467" h="22217" extrusionOk="0">
                  <a:moveTo>
                    <a:pt x="24417" y="1"/>
                  </a:moveTo>
                  <a:cubicBezTo>
                    <a:pt x="17713" y="1"/>
                    <a:pt x="12042" y="4971"/>
                    <a:pt x="11175" y="11609"/>
                  </a:cubicBezTo>
                  <a:lnTo>
                    <a:pt x="10574" y="11609"/>
                  </a:lnTo>
                  <a:cubicBezTo>
                    <a:pt x="4737" y="11609"/>
                    <a:pt x="0" y="16346"/>
                    <a:pt x="0" y="22217"/>
                  </a:cubicBezTo>
                  <a:lnTo>
                    <a:pt x="46233" y="22217"/>
                  </a:lnTo>
                  <a:cubicBezTo>
                    <a:pt x="46366" y="21583"/>
                    <a:pt x="46433" y="20916"/>
                    <a:pt x="46467" y="20249"/>
                  </a:cubicBezTo>
                  <a:cubicBezTo>
                    <a:pt x="46467" y="15479"/>
                    <a:pt x="42597" y="11609"/>
                    <a:pt x="37827" y="11609"/>
                  </a:cubicBezTo>
                  <a:lnTo>
                    <a:pt x="37694" y="11609"/>
                  </a:lnTo>
                  <a:cubicBezTo>
                    <a:pt x="36826" y="4971"/>
                    <a:pt x="31156" y="1"/>
                    <a:pt x="2441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5">
              <a:extLst>
                <a:ext uri="{FF2B5EF4-FFF2-40B4-BE49-F238E27FC236}">
                  <a16:creationId xmlns:a16="http://schemas.microsoft.com/office/drawing/2014/main" id="{969B2393-DFAE-B77D-FCBF-E136D4F4342B}"/>
                </a:ext>
              </a:extLst>
            </p:cNvPr>
            <p:cNvSpPr/>
            <p:nvPr/>
          </p:nvSpPr>
          <p:spPr>
            <a:xfrm>
              <a:off x="3491300" y="27301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0" y="2302"/>
                  </a:moveTo>
                  <a:cubicBezTo>
                    <a:pt x="3269" y="1"/>
                    <a:pt x="7773" y="2302"/>
                    <a:pt x="7773" y="6339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5">
              <a:extLst>
                <a:ext uri="{FF2B5EF4-FFF2-40B4-BE49-F238E27FC236}">
                  <a16:creationId xmlns:a16="http://schemas.microsoft.com/office/drawing/2014/main" id="{A90188B1-9A84-FBE5-D934-38610C66223C}"/>
                </a:ext>
              </a:extLst>
            </p:cNvPr>
            <p:cNvSpPr/>
            <p:nvPr/>
          </p:nvSpPr>
          <p:spPr>
            <a:xfrm>
              <a:off x="3452100" y="2751838"/>
              <a:ext cx="80075" cy="82600"/>
            </a:xfrm>
            <a:custGeom>
              <a:avLst/>
              <a:gdLst/>
              <a:ahLst/>
              <a:cxnLst/>
              <a:rect l="l" t="t" r="r" b="b"/>
              <a:pathLst>
                <a:path w="3203" h="3304" extrusionOk="0">
                  <a:moveTo>
                    <a:pt x="735" y="1"/>
                  </a:moveTo>
                  <a:lnTo>
                    <a:pt x="1" y="3303"/>
                  </a:lnTo>
                  <a:lnTo>
                    <a:pt x="3203" y="2303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5">
              <a:extLst>
                <a:ext uri="{FF2B5EF4-FFF2-40B4-BE49-F238E27FC236}">
                  <a16:creationId xmlns:a16="http://schemas.microsoft.com/office/drawing/2014/main" id="{FBE96422-421E-2B3C-E916-5BD7A1F631B4}"/>
                </a:ext>
              </a:extLst>
            </p:cNvPr>
            <p:cNvSpPr/>
            <p:nvPr/>
          </p:nvSpPr>
          <p:spPr>
            <a:xfrm>
              <a:off x="3452100" y="2875263"/>
              <a:ext cx="194325" cy="158475"/>
            </a:xfrm>
            <a:custGeom>
              <a:avLst/>
              <a:gdLst/>
              <a:ahLst/>
              <a:cxnLst/>
              <a:rect l="l" t="t" r="r" b="b"/>
              <a:pathLst>
                <a:path w="7773" h="6339" fill="none" extrusionOk="0">
                  <a:moveTo>
                    <a:pt x="7773" y="4037"/>
                  </a:moveTo>
                  <a:cubicBezTo>
                    <a:pt x="4504" y="6339"/>
                    <a:pt x="1" y="4037"/>
                    <a:pt x="1" y="1"/>
                  </a:cubicBezTo>
                </a:path>
              </a:pathLst>
            </a:custGeom>
            <a:solidFill>
              <a:schemeClr val="lt1"/>
            </a:solidFill>
            <a:ln w="31700" cap="flat" cmpd="sng">
              <a:solidFill>
                <a:schemeClr val="lt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5">
              <a:extLst>
                <a:ext uri="{FF2B5EF4-FFF2-40B4-BE49-F238E27FC236}">
                  <a16:creationId xmlns:a16="http://schemas.microsoft.com/office/drawing/2014/main" id="{F2C10105-8B01-53C6-C096-B5CB7A3A6962}"/>
                </a:ext>
              </a:extLst>
            </p:cNvPr>
            <p:cNvSpPr/>
            <p:nvPr/>
          </p:nvSpPr>
          <p:spPr>
            <a:xfrm>
              <a:off x="3605550" y="2929488"/>
              <a:ext cx="80075" cy="82575"/>
            </a:xfrm>
            <a:custGeom>
              <a:avLst/>
              <a:gdLst/>
              <a:ahLst/>
              <a:cxnLst/>
              <a:rect l="l" t="t" r="r" b="b"/>
              <a:pathLst>
                <a:path w="3203" h="3303" extrusionOk="0">
                  <a:moveTo>
                    <a:pt x="3203" y="0"/>
                  </a:moveTo>
                  <a:lnTo>
                    <a:pt x="0" y="1001"/>
                  </a:lnTo>
                  <a:lnTo>
                    <a:pt x="2469" y="3302"/>
                  </a:lnTo>
                  <a:lnTo>
                    <a:pt x="3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>
              <a:extLst>
                <a:ext uri="{FF2B5EF4-FFF2-40B4-BE49-F238E27FC236}">
                  <a16:creationId xmlns:a16="http://schemas.microsoft.com/office/drawing/2014/main" id="{FC343A15-FA6A-9184-3461-2A8B73373F3B}"/>
                </a:ext>
              </a:extLst>
            </p:cNvPr>
            <p:cNvSpPr/>
            <p:nvPr/>
          </p:nvSpPr>
          <p:spPr>
            <a:xfrm>
              <a:off x="3481113" y="3343700"/>
              <a:ext cx="381000" cy="495625"/>
            </a:xfrm>
            <a:custGeom>
              <a:avLst/>
              <a:gdLst/>
              <a:ahLst/>
              <a:cxnLst/>
              <a:rect l="l" t="t" r="r" b="b"/>
              <a:pathLst>
                <a:path w="15240" h="19825" extrusionOk="0">
                  <a:moveTo>
                    <a:pt x="13597" y="1"/>
                  </a:moveTo>
                  <a:cubicBezTo>
                    <a:pt x="13347" y="1"/>
                    <a:pt x="13085" y="89"/>
                    <a:pt x="12843" y="294"/>
                  </a:cubicBezTo>
                  <a:lnTo>
                    <a:pt x="4404" y="8733"/>
                  </a:lnTo>
                  <a:lnTo>
                    <a:pt x="4404" y="5698"/>
                  </a:lnTo>
                  <a:cubicBezTo>
                    <a:pt x="4404" y="5298"/>
                    <a:pt x="4304" y="4931"/>
                    <a:pt x="4137" y="4564"/>
                  </a:cubicBezTo>
                  <a:cubicBezTo>
                    <a:pt x="4003" y="4297"/>
                    <a:pt x="3837" y="4063"/>
                    <a:pt x="3636" y="3863"/>
                  </a:cubicBezTo>
                  <a:lnTo>
                    <a:pt x="2702" y="2929"/>
                  </a:lnTo>
                  <a:cubicBezTo>
                    <a:pt x="2452" y="2690"/>
                    <a:pt x="2149" y="2582"/>
                    <a:pt x="1854" y="2582"/>
                  </a:cubicBezTo>
                  <a:cubicBezTo>
                    <a:pt x="1243" y="2582"/>
                    <a:pt x="668" y="3044"/>
                    <a:pt x="668" y="3763"/>
                  </a:cubicBezTo>
                  <a:cubicBezTo>
                    <a:pt x="668" y="4063"/>
                    <a:pt x="801" y="4364"/>
                    <a:pt x="1035" y="4597"/>
                  </a:cubicBezTo>
                  <a:lnTo>
                    <a:pt x="1268" y="4831"/>
                  </a:lnTo>
                  <a:cubicBezTo>
                    <a:pt x="1735" y="5331"/>
                    <a:pt x="2035" y="5998"/>
                    <a:pt x="2035" y="6699"/>
                  </a:cubicBezTo>
                  <a:lnTo>
                    <a:pt x="0" y="14104"/>
                  </a:lnTo>
                  <a:cubicBezTo>
                    <a:pt x="0" y="14704"/>
                    <a:pt x="234" y="15271"/>
                    <a:pt x="668" y="15705"/>
                  </a:cubicBezTo>
                  <a:lnTo>
                    <a:pt x="4137" y="19174"/>
                  </a:lnTo>
                  <a:cubicBezTo>
                    <a:pt x="4587" y="19608"/>
                    <a:pt x="5171" y="19825"/>
                    <a:pt x="5750" y="19825"/>
                  </a:cubicBezTo>
                  <a:cubicBezTo>
                    <a:pt x="6330" y="19825"/>
                    <a:pt x="6905" y="19608"/>
                    <a:pt x="7339" y="19174"/>
                  </a:cubicBezTo>
                  <a:lnTo>
                    <a:pt x="13177" y="13337"/>
                  </a:lnTo>
                  <a:cubicBezTo>
                    <a:pt x="13410" y="13103"/>
                    <a:pt x="13510" y="12803"/>
                    <a:pt x="13510" y="12503"/>
                  </a:cubicBezTo>
                  <a:cubicBezTo>
                    <a:pt x="13510" y="11784"/>
                    <a:pt x="12935" y="11307"/>
                    <a:pt x="12335" y="11307"/>
                  </a:cubicBezTo>
                  <a:cubicBezTo>
                    <a:pt x="12044" y="11307"/>
                    <a:pt x="11748" y="11418"/>
                    <a:pt x="11509" y="11669"/>
                  </a:cubicBezTo>
                  <a:lnTo>
                    <a:pt x="12176" y="10968"/>
                  </a:lnTo>
                  <a:cubicBezTo>
                    <a:pt x="13186" y="10135"/>
                    <a:pt x="12361" y="8843"/>
                    <a:pt x="11408" y="8843"/>
                  </a:cubicBezTo>
                  <a:cubicBezTo>
                    <a:pt x="11210" y="8843"/>
                    <a:pt x="11006" y="8899"/>
                    <a:pt x="10811" y="9027"/>
                  </a:cubicBezTo>
                  <a:lnTo>
                    <a:pt x="10811" y="9027"/>
                  </a:lnTo>
                  <a:lnTo>
                    <a:pt x="10842" y="9000"/>
                  </a:lnTo>
                  <a:cubicBezTo>
                    <a:pt x="11542" y="8119"/>
                    <a:pt x="10811" y="7035"/>
                    <a:pt x="9933" y="7035"/>
                  </a:cubicBezTo>
                  <a:cubicBezTo>
                    <a:pt x="9682" y="7035"/>
                    <a:pt x="9419" y="7124"/>
                    <a:pt x="9174" y="7332"/>
                  </a:cubicBezTo>
                  <a:lnTo>
                    <a:pt x="14511" y="1962"/>
                  </a:lnTo>
                  <a:cubicBezTo>
                    <a:pt x="15239" y="1103"/>
                    <a:pt x="14486" y="1"/>
                    <a:pt x="13597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6" name="Google Shape;126;p15">
              <a:extLst>
                <a:ext uri="{FF2B5EF4-FFF2-40B4-BE49-F238E27FC236}">
                  <a16:creationId xmlns:a16="http://schemas.microsoft.com/office/drawing/2014/main" id="{1472362C-3D02-0119-B3F3-1B03005EABE1}"/>
                </a:ext>
              </a:extLst>
            </p:cNvPr>
            <p:cNvGrpSpPr/>
            <p:nvPr/>
          </p:nvGrpSpPr>
          <p:grpSpPr>
            <a:xfrm>
              <a:off x="4068550" y="3518650"/>
              <a:ext cx="503452" cy="791836"/>
              <a:chOff x="6398413" y="1345150"/>
              <a:chExt cx="503452" cy="791836"/>
            </a:xfrm>
          </p:grpSpPr>
          <p:sp>
            <p:nvSpPr>
              <p:cNvPr id="127" name="Google Shape;127;p15">
                <a:extLst>
                  <a:ext uri="{FF2B5EF4-FFF2-40B4-BE49-F238E27FC236}">
                    <a16:creationId xmlns:a16="http://schemas.microsoft.com/office/drawing/2014/main" id="{42945214-E476-B983-77B2-F4C9D52A5153}"/>
                  </a:ext>
                </a:extLst>
              </p:cNvPr>
              <p:cNvSpPr/>
              <p:nvPr/>
            </p:nvSpPr>
            <p:spPr>
              <a:xfrm>
                <a:off x="6450067" y="1345150"/>
                <a:ext cx="402560" cy="348494"/>
              </a:xfrm>
              <a:custGeom>
                <a:avLst/>
                <a:gdLst/>
                <a:ahLst/>
                <a:cxnLst/>
                <a:rect l="l" t="t" r="r" b="b"/>
                <a:pathLst>
                  <a:path w="11176" h="9675" extrusionOk="0">
                    <a:moveTo>
                      <a:pt x="5571" y="0"/>
                    </a:moveTo>
                    <a:cubicBezTo>
                      <a:pt x="2569" y="0"/>
                      <a:pt x="67" y="2402"/>
                      <a:pt x="1" y="5438"/>
                    </a:cubicBezTo>
                    <a:lnTo>
                      <a:pt x="1" y="9674"/>
                    </a:lnTo>
                    <a:lnTo>
                      <a:pt x="1969" y="9674"/>
                    </a:lnTo>
                    <a:lnTo>
                      <a:pt x="1969" y="5438"/>
                    </a:lnTo>
                    <a:cubicBezTo>
                      <a:pt x="1969" y="3436"/>
                      <a:pt x="3603" y="1835"/>
                      <a:pt x="5571" y="1835"/>
                    </a:cubicBezTo>
                    <a:cubicBezTo>
                      <a:pt x="7573" y="1835"/>
                      <a:pt x="9174" y="3436"/>
                      <a:pt x="9207" y="5438"/>
                    </a:cubicBezTo>
                    <a:lnTo>
                      <a:pt x="9207" y="9674"/>
                    </a:lnTo>
                    <a:lnTo>
                      <a:pt x="11175" y="9674"/>
                    </a:lnTo>
                    <a:lnTo>
                      <a:pt x="11175" y="5438"/>
                    </a:lnTo>
                    <a:cubicBezTo>
                      <a:pt x="11075" y="2402"/>
                      <a:pt x="8607" y="0"/>
                      <a:pt x="5571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dk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>
                <a:extLst>
                  <a:ext uri="{FF2B5EF4-FFF2-40B4-BE49-F238E27FC236}">
                    <a16:creationId xmlns:a16="http://schemas.microsoft.com/office/drawing/2014/main" id="{704C676E-9A33-071B-C4DE-71AABD06F869}"/>
                  </a:ext>
                </a:extLst>
              </p:cNvPr>
              <p:cNvSpPr/>
              <p:nvPr/>
            </p:nvSpPr>
            <p:spPr>
              <a:xfrm>
                <a:off x="6398413" y="1633534"/>
                <a:ext cx="503452" cy="503452"/>
              </a:xfrm>
              <a:custGeom>
                <a:avLst/>
                <a:gdLst/>
                <a:ahLst/>
                <a:cxnLst/>
                <a:rect l="l" t="t" r="r" b="b"/>
                <a:pathLst>
                  <a:path w="13977" h="13977" extrusionOk="0">
                    <a:moveTo>
                      <a:pt x="0" y="0"/>
                    </a:moveTo>
                    <a:lnTo>
                      <a:pt x="0" y="13977"/>
                    </a:lnTo>
                    <a:lnTo>
                      <a:pt x="13977" y="13977"/>
                    </a:lnTo>
                    <a:lnTo>
                      <a:pt x="1397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lt2"/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>
                <a:extLst>
                  <a:ext uri="{FF2B5EF4-FFF2-40B4-BE49-F238E27FC236}">
                    <a16:creationId xmlns:a16="http://schemas.microsoft.com/office/drawing/2014/main" id="{B8CC31D0-3076-2EF3-D00B-AF90521CA8E1}"/>
                  </a:ext>
                </a:extLst>
              </p:cNvPr>
              <p:cNvSpPr/>
              <p:nvPr/>
            </p:nvSpPr>
            <p:spPr>
              <a:xfrm>
                <a:off x="6559426" y="1757302"/>
                <a:ext cx="159821" cy="136696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3795" extrusionOk="0">
                    <a:moveTo>
                      <a:pt x="2535" y="0"/>
                    </a:moveTo>
                    <a:cubicBezTo>
                      <a:pt x="834" y="0"/>
                      <a:pt x="0" y="2035"/>
                      <a:pt x="1168" y="3236"/>
                    </a:cubicBezTo>
                    <a:cubicBezTo>
                      <a:pt x="1554" y="3622"/>
                      <a:pt x="2031" y="3795"/>
                      <a:pt x="2500" y="3795"/>
                    </a:cubicBezTo>
                    <a:cubicBezTo>
                      <a:pt x="3486" y="3795"/>
                      <a:pt x="4437" y="3032"/>
                      <a:pt x="4437" y="1901"/>
                    </a:cubicBezTo>
                    <a:cubicBezTo>
                      <a:pt x="4437" y="834"/>
                      <a:pt x="3569" y="0"/>
                      <a:pt x="253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>
                <a:extLst>
                  <a:ext uri="{FF2B5EF4-FFF2-40B4-BE49-F238E27FC236}">
                    <a16:creationId xmlns:a16="http://schemas.microsoft.com/office/drawing/2014/main" id="{7BD6668F-0BA4-9531-ADB7-D0359A82C3A3}"/>
                  </a:ext>
                </a:extLst>
              </p:cNvPr>
              <p:cNvSpPr/>
              <p:nvPr/>
            </p:nvSpPr>
            <p:spPr>
              <a:xfrm>
                <a:off x="6625489" y="1836585"/>
                <a:ext cx="50500" cy="159857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4438" extrusionOk="0">
                    <a:moveTo>
                      <a:pt x="1" y="1"/>
                    </a:moveTo>
                    <a:lnTo>
                      <a:pt x="1" y="3837"/>
                    </a:lnTo>
                    <a:cubicBezTo>
                      <a:pt x="1" y="4170"/>
                      <a:pt x="268" y="4437"/>
                      <a:pt x="568" y="4437"/>
                    </a:cubicBezTo>
                    <a:lnTo>
                      <a:pt x="801" y="4437"/>
                    </a:lnTo>
                    <a:cubicBezTo>
                      <a:pt x="1135" y="4437"/>
                      <a:pt x="1402" y="4170"/>
                      <a:pt x="1402" y="3837"/>
                    </a:cubicBezTo>
                    <a:lnTo>
                      <a:pt x="14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1" name="Google Shape;131;p15">
              <a:extLst>
                <a:ext uri="{FF2B5EF4-FFF2-40B4-BE49-F238E27FC236}">
                  <a16:creationId xmlns:a16="http://schemas.microsoft.com/office/drawing/2014/main" id="{0BFD168E-D2CE-B49C-71E0-12CC2C006A11}"/>
                </a:ext>
              </a:extLst>
            </p:cNvPr>
            <p:cNvSpPr/>
            <p:nvPr/>
          </p:nvSpPr>
          <p:spPr>
            <a:xfrm>
              <a:off x="3257525" y="324590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5">
              <a:extLst>
                <a:ext uri="{FF2B5EF4-FFF2-40B4-BE49-F238E27FC236}">
                  <a16:creationId xmlns:a16="http://schemas.microsoft.com/office/drawing/2014/main" id="{9F07CAFF-B106-53A0-3A28-3EA8F82642A6}"/>
                </a:ext>
              </a:extLst>
            </p:cNvPr>
            <p:cNvSpPr/>
            <p:nvPr/>
          </p:nvSpPr>
          <p:spPr>
            <a:xfrm>
              <a:off x="4650475" y="2222325"/>
              <a:ext cx="194400" cy="1944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5">
              <a:extLst>
                <a:ext uri="{FF2B5EF4-FFF2-40B4-BE49-F238E27FC236}">
                  <a16:creationId xmlns:a16="http://schemas.microsoft.com/office/drawing/2014/main" id="{63E0BA46-E576-C96F-3572-64C617DF4A4C}"/>
                </a:ext>
              </a:extLst>
            </p:cNvPr>
            <p:cNvSpPr/>
            <p:nvPr/>
          </p:nvSpPr>
          <p:spPr>
            <a:xfrm>
              <a:off x="3063125" y="2222313"/>
              <a:ext cx="194400" cy="194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5">
              <a:extLst>
                <a:ext uri="{FF2B5EF4-FFF2-40B4-BE49-F238E27FC236}">
                  <a16:creationId xmlns:a16="http://schemas.microsoft.com/office/drawing/2014/main" id="{00C7125E-DF0F-D898-5A2D-3019C3B0600A}"/>
                </a:ext>
              </a:extLst>
            </p:cNvPr>
            <p:cNvSpPr/>
            <p:nvPr/>
          </p:nvSpPr>
          <p:spPr>
            <a:xfrm>
              <a:off x="3979175" y="3518650"/>
              <a:ext cx="42300" cy="42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5">
              <a:extLst>
                <a:ext uri="{FF2B5EF4-FFF2-40B4-BE49-F238E27FC236}">
                  <a16:creationId xmlns:a16="http://schemas.microsoft.com/office/drawing/2014/main" id="{94F27581-7E70-B288-2177-473EAF105144}"/>
                </a:ext>
              </a:extLst>
            </p:cNvPr>
            <p:cNvSpPr/>
            <p:nvPr/>
          </p:nvSpPr>
          <p:spPr>
            <a:xfrm>
              <a:off x="4924400" y="4183554"/>
              <a:ext cx="97800" cy="978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5">
              <a:extLst>
                <a:ext uri="{FF2B5EF4-FFF2-40B4-BE49-F238E27FC236}">
                  <a16:creationId xmlns:a16="http://schemas.microsoft.com/office/drawing/2014/main" id="{503F100B-A2EC-DF4B-AA21-2388D0F97433}"/>
                </a:ext>
              </a:extLst>
            </p:cNvPr>
            <p:cNvSpPr/>
            <p:nvPr/>
          </p:nvSpPr>
          <p:spPr>
            <a:xfrm>
              <a:off x="3740425" y="1787438"/>
              <a:ext cx="80100" cy="801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dk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5">
              <a:extLst>
                <a:ext uri="{FF2B5EF4-FFF2-40B4-BE49-F238E27FC236}">
                  <a16:creationId xmlns:a16="http://schemas.microsoft.com/office/drawing/2014/main" id="{116E03AE-1565-37C0-25ED-0BA45F761D5C}"/>
                </a:ext>
              </a:extLst>
            </p:cNvPr>
            <p:cNvSpPr/>
            <p:nvPr/>
          </p:nvSpPr>
          <p:spPr>
            <a:xfrm>
              <a:off x="3276975" y="4043338"/>
              <a:ext cx="80100" cy="80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E60B6F6-AAB9-FC9C-FFE2-3BF07FDED2C8}"/>
              </a:ext>
            </a:extLst>
          </p:cNvPr>
          <p:cNvSpPr txBox="1"/>
          <p:nvPr/>
        </p:nvSpPr>
        <p:spPr>
          <a:xfrm>
            <a:off x="2632610" y="3548708"/>
            <a:ext cx="387878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Ishaan </a:t>
            </a:r>
            <a:r>
              <a:rPr lang="en-IN" sz="1100" dirty="0" err="1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Potle</a:t>
            </a:r>
            <a:endParaRPr lang="en-IN" sz="11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/>
            <a:r>
              <a:rPr lang="en-IN" sz="11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Aditya Kamat</a:t>
            </a:r>
          </a:p>
          <a:p>
            <a:pPr algn="ctr"/>
            <a:r>
              <a:rPr lang="en-IN" sz="11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Janhavi </a:t>
            </a:r>
            <a:r>
              <a:rPr lang="en-IN" sz="1100" dirty="0" err="1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Tingre</a:t>
            </a:r>
            <a:endParaRPr lang="en-IN" sz="1100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algn="ctr"/>
            <a:r>
              <a:rPr lang="en-IN" sz="11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Yashwant </a:t>
            </a:r>
            <a:r>
              <a:rPr lang="en-IN" sz="1100" dirty="0" err="1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Reddu</a:t>
            </a:r>
            <a:r>
              <a:rPr lang="en-IN" sz="11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Bhuma</a:t>
            </a:r>
          </a:p>
          <a:p>
            <a:pPr algn="ctr"/>
            <a:r>
              <a:rPr lang="en-IN" sz="1100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Lokesh Mandarapu</a:t>
            </a:r>
          </a:p>
        </p:txBody>
      </p:sp>
    </p:spTree>
    <p:extLst>
      <p:ext uri="{BB962C8B-B14F-4D97-AF65-F5344CB8AC3E}">
        <p14:creationId xmlns:p14="http://schemas.microsoft.com/office/powerpoint/2010/main" val="2392051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!!car" descr="A purple race car with wheels&#10;&#10;AI-generated content may be incorrect.">
            <a:extLst>
              <a:ext uri="{FF2B5EF4-FFF2-40B4-BE49-F238E27FC236}">
                <a16:creationId xmlns:a16="http://schemas.microsoft.com/office/drawing/2014/main" id="{801B6E66-DCEA-EDED-7682-231A5134B7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325008" y="1319729"/>
            <a:ext cx="7715250" cy="5143500"/>
          </a:xfrm>
          <a:prstGeom prst="rect">
            <a:avLst/>
          </a:prstGeom>
        </p:spPr>
      </p:pic>
      <p:sp>
        <p:nvSpPr>
          <p:cNvPr id="142" name="Google Shape;142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77986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 &amp; Objectives</a:t>
            </a:r>
            <a:endParaRPr dirty="0"/>
          </a:p>
        </p:txBody>
      </p:sp>
      <p:sp>
        <p:nvSpPr>
          <p:cNvPr id="143" name="Google Shape;143;p16"/>
          <p:cNvSpPr txBox="1">
            <a:spLocks noGrp="1"/>
          </p:cNvSpPr>
          <p:nvPr>
            <p:ph type="body" idx="1"/>
          </p:nvPr>
        </p:nvSpPr>
        <p:spPr>
          <a:xfrm>
            <a:off x="566151" y="1252021"/>
            <a:ext cx="6842526" cy="25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Context:</a:t>
            </a: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F1 is the pinnacle of motorsport—small margins make a big difference.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Objective:</a:t>
            </a: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Use data (2020–2024) to understand how various race factors influence 	  outcomes.</a:t>
            </a:r>
          </a:p>
          <a:p>
            <a:pPr>
              <a:lnSpc>
                <a:spcPct val="115000"/>
              </a:lnSpc>
              <a:spcAft>
                <a:spcPts val="800"/>
              </a:spcAft>
              <a:buNone/>
            </a:pPr>
            <a:r>
              <a:rPr lang="en-IN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Questions:</a:t>
            </a:r>
            <a:endParaRPr lang="en-IN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 race-specific variables (e.g., grid position, lap times, weather) predict winning?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Can we group drivers into performance archetypes via PCA/clustering?</a:t>
            </a:r>
          </a:p>
          <a:p>
            <a:pPr marL="800100" lvl="1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How does driver performance evolve over time (time-series analysis)?</a:t>
            </a:r>
          </a:p>
        </p:txBody>
      </p:sp>
      <p:sp>
        <p:nvSpPr>
          <p:cNvPr id="144" name="Google Shape;144;p16"/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/>
          <p:cNvSpPr/>
          <p:nvPr/>
        </p:nvSpPr>
        <p:spPr>
          <a:xfrm>
            <a:off x="7093638" y="8325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/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/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6"/>
          <p:cNvGrpSpPr/>
          <p:nvPr/>
        </p:nvGrpSpPr>
        <p:grpSpPr>
          <a:xfrm>
            <a:off x="7862872" y="3134764"/>
            <a:ext cx="695830" cy="243805"/>
            <a:chOff x="2271950" y="2722775"/>
            <a:chExt cx="575875" cy="201775"/>
          </a:xfrm>
        </p:grpSpPr>
        <p:sp>
          <p:nvSpPr>
            <p:cNvPr id="149" name="Google Shape;149;p16"/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/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/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6"/>
          <p:cNvSpPr/>
          <p:nvPr/>
        </p:nvSpPr>
        <p:spPr>
          <a:xfrm rot="7201932">
            <a:off x="8171962" y="1678403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/>
          <p:cNvSpPr/>
          <p:nvPr/>
        </p:nvSpPr>
        <p:spPr>
          <a:xfrm rot="7198898">
            <a:off x="7394787" y="2161519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/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/>
          <p:cNvSpPr/>
          <p:nvPr/>
        </p:nvSpPr>
        <p:spPr>
          <a:xfrm>
            <a:off x="7513458" y="160705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/>
          <p:cNvSpPr/>
          <p:nvPr/>
        </p:nvSpPr>
        <p:spPr>
          <a:xfrm>
            <a:off x="8317494" y="2456017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!!car" descr="A purple race car with white text&#10;&#10;AI-generated content may be incorrect.">
            <a:extLst>
              <a:ext uri="{FF2B5EF4-FFF2-40B4-BE49-F238E27FC236}">
                <a16:creationId xmlns:a16="http://schemas.microsoft.com/office/drawing/2014/main" id="{D8B7C199-F20C-F38E-5C08-49B60B44A24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782042" y="1046785"/>
            <a:ext cx="8102763" cy="5401842"/>
          </a:xfrm>
          <a:prstGeom prst="rect">
            <a:avLst/>
          </a:prstGeom>
        </p:spPr>
      </p:pic>
      <p:sp>
        <p:nvSpPr>
          <p:cNvPr id="197" name="Google Shape;197;p18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Overview</a:t>
            </a:r>
            <a:endParaRPr dirty="0"/>
          </a:p>
        </p:txBody>
      </p:sp>
      <p:cxnSp>
        <p:nvCxnSpPr>
          <p:cNvPr id="241" name="Google Shape;241;p18"/>
          <p:cNvCxnSpPr>
            <a:cxnSpLocks/>
            <a:stCxn id="242" idx="6"/>
            <a:endCxn id="10" idx="0"/>
          </p:cNvCxnSpPr>
          <p:nvPr/>
        </p:nvCxnSpPr>
        <p:spPr>
          <a:xfrm rot="10800000" flipV="1">
            <a:off x="1330877" y="1809355"/>
            <a:ext cx="2589462" cy="858427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3" name="Google Shape;243;p18"/>
          <p:cNvCxnSpPr>
            <a:cxnSpLocks/>
          </p:cNvCxnSpPr>
          <p:nvPr/>
        </p:nvCxnSpPr>
        <p:spPr>
          <a:xfrm rot="10800000" flipV="1">
            <a:off x="1869345" y="2523193"/>
            <a:ext cx="2050999" cy="202622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4" name="Google Shape;244;p18"/>
          <p:cNvCxnSpPr>
            <a:cxnSpLocks/>
            <a:stCxn id="245" idx="6"/>
          </p:cNvCxnSpPr>
          <p:nvPr/>
        </p:nvCxnSpPr>
        <p:spPr>
          <a:xfrm rot="10800000">
            <a:off x="1869345" y="3048621"/>
            <a:ext cx="2050994" cy="274969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246" name="Google Shape;246;p18"/>
          <p:cNvCxnSpPr>
            <a:cxnSpLocks/>
            <a:stCxn id="247" idx="6"/>
            <a:endCxn id="10" idx="2"/>
          </p:cNvCxnSpPr>
          <p:nvPr/>
        </p:nvCxnSpPr>
        <p:spPr>
          <a:xfrm rot="10800000">
            <a:off x="1330877" y="3170584"/>
            <a:ext cx="2589462" cy="910123"/>
          </a:xfrm>
          <a:prstGeom prst="bent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grpSp>
        <p:nvGrpSpPr>
          <p:cNvPr id="248" name="Google Shape;248;p18"/>
          <p:cNvGrpSpPr/>
          <p:nvPr/>
        </p:nvGrpSpPr>
        <p:grpSpPr>
          <a:xfrm flipH="1">
            <a:off x="3920339" y="1476356"/>
            <a:ext cx="4004461" cy="666000"/>
            <a:chOff x="899639" y="1476356"/>
            <a:chExt cx="4004461" cy="666000"/>
          </a:xfrm>
        </p:grpSpPr>
        <p:sp>
          <p:nvSpPr>
            <p:cNvPr id="242" name="Google Shape;242;p18"/>
            <p:cNvSpPr/>
            <p:nvPr/>
          </p:nvSpPr>
          <p:spPr>
            <a:xfrm>
              <a:off x="4239900" y="1476356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 dirty="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01</a:t>
              </a:r>
              <a:endParaRPr sz="2600" dirty="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49" name="Google Shape;249;p18"/>
            <p:cNvSpPr txBox="1"/>
            <p:nvPr/>
          </p:nvSpPr>
          <p:spPr>
            <a:xfrm>
              <a:off x="899639" y="1557956"/>
              <a:ext cx="3279536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~110 Grand prix Events</a:t>
              </a:r>
              <a:endParaRPr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251" name="Google Shape;251;p18"/>
          <p:cNvGrpSpPr/>
          <p:nvPr/>
        </p:nvGrpSpPr>
        <p:grpSpPr>
          <a:xfrm flipH="1">
            <a:off x="3920339" y="2233472"/>
            <a:ext cx="3863211" cy="666000"/>
            <a:chOff x="1040889" y="2233472"/>
            <a:chExt cx="3863211" cy="666000"/>
          </a:xfrm>
        </p:grpSpPr>
        <p:sp>
          <p:nvSpPr>
            <p:cNvPr id="252" name="Google Shape;252;p18"/>
            <p:cNvSpPr/>
            <p:nvPr/>
          </p:nvSpPr>
          <p:spPr>
            <a:xfrm>
              <a:off x="4239900" y="2233472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02</a:t>
              </a:r>
              <a:endParaRPr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3" name="Google Shape;253;p18"/>
            <p:cNvSpPr txBox="1"/>
            <p:nvPr/>
          </p:nvSpPr>
          <p:spPr>
            <a:xfrm>
              <a:off x="1040889" y="2315072"/>
              <a:ext cx="3138287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250k+ laps</a:t>
              </a:r>
              <a:endParaRPr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 flipH="1">
            <a:off x="3920339" y="2990589"/>
            <a:ext cx="3922685" cy="666000"/>
            <a:chOff x="981415" y="2990589"/>
            <a:chExt cx="3922685" cy="666000"/>
          </a:xfrm>
        </p:grpSpPr>
        <p:sp>
          <p:nvSpPr>
            <p:cNvPr id="245" name="Google Shape;245;p18"/>
            <p:cNvSpPr/>
            <p:nvPr/>
          </p:nvSpPr>
          <p:spPr>
            <a:xfrm>
              <a:off x="4239900" y="2990589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03</a:t>
              </a:r>
              <a:endParaRPr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6" name="Google Shape;256;p18"/>
            <p:cNvSpPr txBox="1"/>
            <p:nvPr/>
          </p:nvSpPr>
          <p:spPr>
            <a:xfrm>
              <a:off x="981415" y="3072189"/>
              <a:ext cx="3197760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40+ Drivers</a:t>
              </a:r>
              <a:endParaRPr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grpSp>
        <p:nvGrpSpPr>
          <p:cNvPr id="258" name="Google Shape;258;p18"/>
          <p:cNvGrpSpPr/>
          <p:nvPr/>
        </p:nvGrpSpPr>
        <p:grpSpPr>
          <a:xfrm flipH="1">
            <a:off x="3920339" y="3747706"/>
            <a:ext cx="4353865" cy="666000"/>
            <a:chOff x="550235" y="3747706"/>
            <a:chExt cx="4353865" cy="666000"/>
          </a:xfrm>
        </p:grpSpPr>
        <p:sp>
          <p:nvSpPr>
            <p:cNvPr id="247" name="Google Shape;247;p18"/>
            <p:cNvSpPr/>
            <p:nvPr/>
          </p:nvSpPr>
          <p:spPr>
            <a:xfrm>
              <a:off x="4239900" y="3747706"/>
              <a:ext cx="664200" cy="66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chemeClr val="lt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04</a:t>
              </a:r>
              <a:endParaRPr sz="26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59" name="Google Shape;259;p18"/>
            <p:cNvSpPr txBox="1"/>
            <p:nvPr/>
          </p:nvSpPr>
          <p:spPr>
            <a:xfrm>
              <a:off x="550235" y="3829306"/>
              <a:ext cx="3628941" cy="50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700" dirty="0">
                  <a:solidFill>
                    <a:schemeClr val="dk1"/>
                  </a:solidFill>
                  <a:latin typeface="Bebas Neue"/>
                  <a:ea typeface="Bebas Neue"/>
                  <a:cs typeface="Bebas Neue"/>
                  <a:sym typeface="Bebas Neue"/>
                </a:rPr>
                <a:t>10 Teams &amp; 20 cars</a:t>
              </a:r>
              <a:endParaRPr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sp>
        <p:nvSpPr>
          <p:cNvPr id="4" name="Google Shape;250;p18">
            <a:extLst>
              <a:ext uri="{FF2B5EF4-FFF2-40B4-BE49-F238E27FC236}">
                <a16:creationId xmlns:a16="http://schemas.microsoft.com/office/drawing/2014/main" id="{B50CF1C7-9591-0044-1719-498AB0EAFD0D}"/>
              </a:ext>
            </a:extLst>
          </p:cNvPr>
          <p:cNvSpPr txBox="1"/>
          <p:nvPr/>
        </p:nvSpPr>
        <p:spPr>
          <a:xfrm flipH="1">
            <a:off x="720000" y="1062921"/>
            <a:ext cx="8102763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Dataset Sources: Official F1 API and multiple CSV tables (Results, Laps, Weather, etc.).</a:t>
            </a:r>
            <a:endParaRPr lang="en-US" dirty="0">
              <a:solidFill>
                <a:schemeClr val="tx1"/>
              </a:solidFill>
              <a:sym typeface="Arimo"/>
            </a:endParaRPr>
          </a:p>
        </p:txBody>
      </p:sp>
      <p:sp>
        <p:nvSpPr>
          <p:cNvPr id="10" name="Google Shape;250;p18">
            <a:extLst>
              <a:ext uri="{FF2B5EF4-FFF2-40B4-BE49-F238E27FC236}">
                <a16:creationId xmlns:a16="http://schemas.microsoft.com/office/drawing/2014/main" id="{38F0A68B-0AA1-206A-5EC2-4B077BDD84F9}"/>
              </a:ext>
            </a:extLst>
          </p:cNvPr>
          <p:cNvSpPr txBox="1"/>
          <p:nvPr/>
        </p:nvSpPr>
        <p:spPr>
          <a:xfrm flipH="1">
            <a:off x="792410" y="2667783"/>
            <a:ext cx="1076935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tx1"/>
                </a:solidFill>
                <a:latin typeface="Bebas Neue" panose="020B0606020202050201" pitchFamily="34" charset="0"/>
              </a:rPr>
              <a:t>Scope</a:t>
            </a:r>
            <a:endParaRPr lang="en-US" sz="3200" dirty="0">
              <a:solidFill>
                <a:schemeClr val="tx1"/>
              </a:solidFill>
              <a:latin typeface="Bebas Neue" panose="020B0606020202050201" pitchFamily="34" charset="0"/>
              <a:sym typeface="Arim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!!car" descr="A purple race car with wheels&#10;&#10;AI-generated content may be incorrect.">
            <a:extLst>
              <a:ext uri="{FF2B5EF4-FFF2-40B4-BE49-F238E27FC236}">
                <a16:creationId xmlns:a16="http://schemas.microsoft.com/office/drawing/2014/main" id="{BEEB13F1-030F-B07F-FCD2-8FC2B2E6BBB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-163102" y="1253632"/>
            <a:ext cx="7715250" cy="5143500"/>
          </a:xfrm>
          <a:prstGeom prst="rect">
            <a:avLst/>
          </a:prstGeom>
        </p:spPr>
      </p:pic>
      <p:sp>
        <p:nvSpPr>
          <p:cNvPr id="163" name="Google Shape;163;p17"/>
          <p:cNvSpPr txBox="1">
            <a:spLocks noGrp="1"/>
          </p:cNvSpPr>
          <p:nvPr>
            <p:ph type="title"/>
          </p:nvPr>
        </p:nvSpPr>
        <p:spPr>
          <a:xfrm>
            <a:off x="720000" y="5394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IN" dirty="0"/>
              <a:t>Key Features:</a:t>
            </a:r>
            <a:endParaRPr dirty="0"/>
          </a:p>
        </p:txBody>
      </p:sp>
      <p:sp>
        <p:nvSpPr>
          <p:cNvPr id="441" name="Rectangle 4">
            <a:extLst>
              <a:ext uri="{FF2B5EF4-FFF2-40B4-BE49-F238E27FC236}">
                <a16:creationId xmlns:a16="http://schemas.microsoft.com/office/drawing/2014/main" id="{3BA8BCE4-F1EA-BE46-1D59-370B62DBC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00" y="1253632"/>
            <a:ext cx="4346062" cy="1318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Race outcomes (grid position, final position, points).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Lap-level data (lap time, tire info, sector times).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Weather conditions (temperature, humidity, wind).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F66C5775-E121-3368-B4BC-F0030271E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car" descr="A purple and pink race car&#10;&#10;AI-generated content may be incorrect.">
            <a:extLst>
              <a:ext uri="{FF2B5EF4-FFF2-40B4-BE49-F238E27FC236}">
                <a16:creationId xmlns:a16="http://schemas.microsoft.com/office/drawing/2014/main" id="{60A93162-77F1-B4AC-00FA-5D1F311F0F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3018936" y="1047680"/>
            <a:ext cx="7715250" cy="5143500"/>
          </a:xfrm>
          <a:prstGeom prst="rect">
            <a:avLst/>
          </a:prstGeom>
        </p:spPr>
      </p:pic>
      <p:sp>
        <p:nvSpPr>
          <p:cNvPr id="142" name="Google Shape;142;p16">
            <a:extLst>
              <a:ext uri="{FF2B5EF4-FFF2-40B4-BE49-F238E27FC236}">
                <a16:creationId xmlns:a16="http://schemas.microsoft.com/office/drawing/2014/main" id="{09B69661-25E6-E12C-313B-DC910E3B8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577986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Preprocessing Highlights</a:t>
            </a:r>
            <a:endParaRPr dirty="0"/>
          </a:p>
        </p:txBody>
      </p:sp>
      <p:sp>
        <p:nvSpPr>
          <p:cNvPr id="144" name="Google Shape;144;p16">
            <a:extLst>
              <a:ext uri="{FF2B5EF4-FFF2-40B4-BE49-F238E27FC236}">
                <a16:creationId xmlns:a16="http://schemas.microsoft.com/office/drawing/2014/main" id="{D929D562-9E69-DD67-207D-61EED4ECF164}"/>
              </a:ext>
            </a:extLst>
          </p:cNvPr>
          <p:cNvSpPr/>
          <p:nvPr/>
        </p:nvSpPr>
        <p:spPr>
          <a:xfrm>
            <a:off x="7546751" y="940338"/>
            <a:ext cx="213431" cy="214685"/>
          </a:xfrm>
          <a:custGeom>
            <a:avLst/>
            <a:gdLst/>
            <a:ahLst/>
            <a:cxnLst/>
            <a:rect l="l" t="t" r="r" b="b"/>
            <a:pathLst>
              <a:path w="3065" h="3083" fill="none" extrusionOk="0">
                <a:moveTo>
                  <a:pt x="3065" y="1551"/>
                </a:moveTo>
                <a:cubicBezTo>
                  <a:pt x="3065" y="2388"/>
                  <a:pt x="2388" y="3083"/>
                  <a:pt x="1533" y="3083"/>
                </a:cubicBezTo>
                <a:cubicBezTo>
                  <a:pt x="678" y="3083"/>
                  <a:pt x="1" y="2388"/>
                  <a:pt x="1" y="1551"/>
                </a:cubicBezTo>
                <a:cubicBezTo>
                  <a:pt x="1" y="696"/>
                  <a:pt x="678" y="1"/>
                  <a:pt x="1533" y="1"/>
                </a:cubicBezTo>
                <a:cubicBezTo>
                  <a:pt x="2388" y="1"/>
                  <a:pt x="3065" y="696"/>
                  <a:pt x="3065" y="155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9CB00B30-3A25-0B19-A596-A297B79BE565}"/>
              </a:ext>
            </a:extLst>
          </p:cNvPr>
          <p:cNvSpPr/>
          <p:nvPr/>
        </p:nvSpPr>
        <p:spPr>
          <a:xfrm>
            <a:off x="6937521" y="247278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>
            <a:extLst>
              <a:ext uri="{FF2B5EF4-FFF2-40B4-BE49-F238E27FC236}">
                <a16:creationId xmlns:a16="http://schemas.microsoft.com/office/drawing/2014/main" id="{073510E8-243A-AD43-567B-1CC38A228A79}"/>
              </a:ext>
            </a:extLst>
          </p:cNvPr>
          <p:cNvSpPr/>
          <p:nvPr/>
        </p:nvSpPr>
        <p:spPr>
          <a:xfrm rot="-1685758">
            <a:off x="8328153" y="1334059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D5A9D63A-4B9A-5D47-320A-5F5B842EDFA5}"/>
              </a:ext>
            </a:extLst>
          </p:cNvPr>
          <p:cNvSpPr/>
          <p:nvPr/>
        </p:nvSpPr>
        <p:spPr>
          <a:xfrm>
            <a:off x="8104063" y="726960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6">
            <a:extLst>
              <a:ext uri="{FF2B5EF4-FFF2-40B4-BE49-F238E27FC236}">
                <a16:creationId xmlns:a16="http://schemas.microsoft.com/office/drawing/2014/main" id="{7B15E74A-6B0A-ABBA-4DBC-A197F61F6E31}"/>
              </a:ext>
            </a:extLst>
          </p:cNvPr>
          <p:cNvGrpSpPr/>
          <p:nvPr/>
        </p:nvGrpSpPr>
        <p:grpSpPr>
          <a:xfrm>
            <a:off x="7862872" y="3134764"/>
            <a:ext cx="695830" cy="243805"/>
            <a:chOff x="2271950" y="2722775"/>
            <a:chExt cx="575875" cy="201775"/>
          </a:xfrm>
        </p:grpSpPr>
        <p:sp>
          <p:nvSpPr>
            <p:cNvPr id="149" name="Google Shape;149;p16">
              <a:extLst>
                <a:ext uri="{FF2B5EF4-FFF2-40B4-BE49-F238E27FC236}">
                  <a16:creationId xmlns:a16="http://schemas.microsoft.com/office/drawing/2014/main" id="{4951A73F-BA9F-67B1-51FD-7A8A482E8E85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82B3FE08-69F1-A9A0-4D27-A67CEC07D217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0171271D-4F14-DFDD-3791-8C53E56CF59E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691211A8-80E8-3F97-269E-C5ADCAF8C86C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>
              <a:extLst>
                <a:ext uri="{FF2B5EF4-FFF2-40B4-BE49-F238E27FC236}">
                  <a16:creationId xmlns:a16="http://schemas.microsoft.com/office/drawing/2014/main" id="{896C5169-8047-E10B-BF92-DAF3A807A683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6">
            <a:extLst>
              <a:ext uri="{FF2B5EF4-FFF2-40B4-BE49-F238E27FC236}">
                <a16:creationId xmlns:a16="http://schemas.microsoft.com/office/drawing/2014/main" id="{357CFCBE-4FC6-0F64-324F-BFEE7AD8280A}"/>
              </a:ext>
            </a:extLst>
          </p:cNvPr>
          <p:cNvSpPr/>
          <p:nvPr/>
        </p:nvSpPr>
        <p:spPr>
          <a:xfrm rot="7201932">
            <a:off x="8523653" y="1581152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>
            <a:extLst>
              <a:ext uri="{FF2B5EF4-FFF2-40B4-BE49-F238E27FC236}">
                <a16:creationId xmlns:a16="http://schemas.microsoft.com/office/drawing/2014/main" id="{E643BE34-0ED3-6445-206A-8B10659087F2}"/>
              </a:ext>
            </a:extLst>
          </p:cNvPr>
          <p:cNvSpPr/>
          <p:nvPr/>
        </p:nvSpPr>
        <p:spPr>
          <a:xfrm rot="7198898">
            <a:off x="7992395" y="3701713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>
            <a:extLst>
              <a:ext uri="{FF2B5EF4-FFF2-40B4-BE49-F238E27FC236}">
                <a16:creationId xmlns:a16="http://schemas.microsoft.com/office/drawing/2014/main" id="{73F9ED51-F1F2-926F-6C4F-B7C1A7D01552}"/>
              </a:ext>
            </a:extLst>
          </p:cNvPr>
          <p:cNvSpPr/>
          <p:nvPr/>
        </p:nvSpPr>
        <p:spPr>
          <a:xfrm rot="-1685758">
            <a:off x="7153853" y="1695522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>
            <a:extLst>
              <a:ext uri="{FF2B5EF4-FFF2-40B4-BE49-F238E27FC236}">
                <a16:creationId xmlns:a16="http://schemas.microsoft.com/office/drawing/2014/main" id="{F132B1A4-8403-6FA9-1405-02B3F810EAB0}"/>
              </a:ext>
            </a:extLst>
          </p:cNvPr>
          <p:cNvSpPr/>
          <p:nvPr/>
        </p:nvSpPr>
        <p:spPr>
          <a:xfrm>
            <a:off x="7346175" y="257175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>
            <a:extLst>
              <a:ext uri="{FF2B5EF4-FFF2-40B4-BE49-F238E27FC236}">
                <a16:creationId xmlns:a16="http://schemas.microsoft.com/office/drawing/2014/main" id="{83857294-72B9-4B0C-7279-A7657D354723}"/>
              </a:ext>
            </a:extLst>
          </p:cNvPr>
          <p:cNvSpPr/>
          <p:nvPr/>
        </p:nvSpPr>
        <p:spPr>
          <a:xfrm>
            <a:off x="8317494" y="2456017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8646E07-9791-1D44-738D-7A5DC06EC9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8679" y="1224400"/>
            <a:ext cx="6947736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Filtering &amp; Cleaning: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Removed records missing critical fields (DNF, DNS, DSQ, etc.).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Feature Engineering: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Seasonal averages (average grid, finish position, total points).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Lap statistics (average lap time, best lap time).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Weather summaries at race level.</a:t>
            </a: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Merging: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Joined on Year,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RoundNumber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, Driver, etc., to form a unified dataset</a:t>
            </a:r>
          </a:p>
        </p:txBody>
      </p:sp>
    </p:spTree>
    <p:extLst>
      <p:ext uri="{BB962C8B-B14F-4D97-AF65-F5344CB8AC3E}">
        <p14:creationId xmlns:p14="http://schemas.microsoft.com/office/powerpoint/2010/main" val="365542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BC2D56DF-E106-5BFB-C475-FB2551E67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!!car" descr="A purple race car with wheels&#10;&#10;AI-generated content may be incorrect.">
            <a:extLst>
              <a:ext uri="{FF2B5EF4-FFF2-40B4-BE49-F238E27FC236}">
                <a16:creationId xmlns:a16="http://schemas.microsoft.com/office/drawing/2014/main" id="{B7332A96-D512-311D-603B-D57CAA3EED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398440" y="1199458"/>
            <a:ext cx="7793773" cy="5195849"/>
          </a:xfrm>
          <a:prstGeom prst="rect">
            <a:avLst/>
          </a:prstGeom>
        </p:spPr>
      </p:pic>
      <p:sp>
        <p:nvSpPr>
          <p:cNvPr id="142" name="Google Shape;142;p16">
            <a:extLst>
              <a:ext uri="{FF2B5EF4-FFF2-40B4-BE49-F238E27FC236}">
                <a16:creationId xmlns:a16="http://schemas.microsoft.com/office/drawing/2014/main" id="{2A1D2AF8-B58D-1A16-3BCB-5FFB13B945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81079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Research Question 1: Predicting Winners (Logistic Regression)</a:t>
            </a:r>
            <a:endParaRPr sz="2400" dirty="0"/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DDB83559-301D-B2F4-38CC-792D3DB78467}"/>
              </a:ext>
            </a:extLst>
          </p:cNvPr>
          <p:cNvSpPr/>
          <p:nvPr/>
        </p:nvSpPr>
        <p:spPr>
          <a:xfrm>
            <a:off x="150631" y="491592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>
            <a:extLst>
              <a:ext uri="{FF2B5EF4-FFF2-40B4-BE49-F238E27FC236}">
                <a16:creationId xmlns:a16="http://schemas.microsoft.com/office/drawing/2014/main" id="{64DDA5A5-B91A-C5E8-AAF1-F48A4A0BEB27}"/>
              </a:ext>
            </a:extLst>
          </p:cNvPr>
          <p:cNvSpPr/>
          <p:nvPr/>
        </p:nvSpPr>
        <p:spPr>
          <a:xfrm rot="-1685758">
            <a:off x="502596" y="1243363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01139CE0-3201-9CE0-B787-721025A2D5C7}"/>
              </a:ext>
            </a:extLst>
          </p:cNvPr>
          <p:cNvSpPr/>
          <p:nvPr/>
        </p:nvSpPr>
        <p:spPr>
          <a:xfrm>
            <a:off x="278506" y="636264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6">
            <a:extLst>
              <a:ext uri="{FF2B5EF4-FFF2-40B4-BE49-F238E27FC236}">
                <a16:creationId xmlns:a16="http://schemas.microsoft.com/office/drawing/2014/main" id="{6623606D-8DA6-9F1F-673E-CAAD699AF4EC}"/>
              </a:ext>
            </a:extLst>
          </p:cNvPr>
          <p:cNvGrpSpPr/>
          <p:nvPr/>
        </p:nvGrpSpPr>
        <p:grpSpPr>
          <a:xfrm>
            <a:off x="37315" y="3044068"/>
            <a:ext cx="695830" cy="243805"/>
            <a:chOff x="2271950" y="2722775"/>
            <a:chExt cx="575875" cy="201775"/>
          </a:xfrm>
        </p:grpSpPr>
        <p:sp>
          <p:nvSpPr>
            <p:cNvPr id="149" name="Google Shape;149;p16">
              <a:extLst>
                <a:ext uri="{FF2B5EF4-FFF2-40B4-BE49-F238E27FC236}">
                  <a16:creationId xmlns:a16="http://schemas.microsoft.com/office/drawing/2014/main" id="{C9862895-13C4-3165-6ADE-FE7818380DAA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D5A0BD04-32D2-5349-FAD4-806F41DF1CDB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9413649A-AD32-B283-CC83-B13B8C7F7F87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3AE39739-68AB-507E-F6AA-9B0A88D7D3C2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>
              <a:extLst>
                <a:ext uri="{FF2B5EF4-FFF2-40B4-BE49-F238E27FC236}">
                  <a16:creationId xmlns:a16="http://schemas.microsoft.com/office/drawing/2014/main" id="{4304156B-0A02-F93E-8E18-276EA3FC601E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6">
            <a:extLst>
              <a:ext uri="{FF2B5EF4-FFF2-40B4-BE49-F238E27FC236}">
                <a16:creationId xmlns:a16="http://schemas.microsoft.com/office/drawing/2014/main" id="{62ECC737-1D59-464F-1A47-E1FFD6A8A893}"/>
              </a:ext>
            </a:extLst>
          </p:cNvPr>
          <p:cNvSpPr/>
          <p:nvPr/>
        </p:nvSpPr>
        <p:spPr>
          <a:xfrm rot="7201932">
            <a:off x="139801" y="50049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>
            <a:extLst>
              <a:ext uri="{FF2B5EF4-FFF2-40B4-BE49-F238E27FC236}">
                <a16:creationId xmlns:a16="http://schemas.microsoft.com/office/drawing/2014/main" id="{F9D14DEB-3753-EE75-5331-38B619C0E40B}"/>
              </a:ext>
            </a:extLst>
          </p:cNvPr>
          <p:cNvSpPr/>
          <p:nvPr/>
        </p:nvSpPr>
        <p:spPr>
          <a:xfrm rot="7198898">
            <a:off x="166838" y="3611017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>
            <a:extLst>
              <a:ext uri="{FF2B5EF4-FFF2-40B4-BE49-F238E27FC236}">
                <a16:creationId xmlns:a16="http://schemas.microsoft.com/office/drawing/2014/main" id="{149095A1-AB14-3AB3-37A9-63F31AB2F119}"/>
              </a:ext>
            </a:extLst>
          </p:cNvPr>
          <p:cNvSpPr/>
          <p:nvPr/>
        </p:nvSpPr>
        <p:spPr>
          <a:xfrm rot="-1685758">
            <a:off x="703370" y="257755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>
            <a:extLst>
              <a:ext uri="{FF2B5EF4-FFF2-40B4-BE49-F238E27FC236}">
                <a16:creationId xmlns:a16="http://schemas.microsoft.com/office/drawing/2014/main" id="{49ED84EE-53AE-B5B8-0886-3103810EA8B4}"/>
              </a:ext>
            </a:extLst>
          </p:cNvPr>
          <p:cNvSpPr/>
          <p:nvPr/>
        </p:nvSpPr>
        <p:spPr>
          <a:xfrm>
            <a:off x="56799" y="1555740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>
            <a:extLst>
              <a:ext uri="{FF2B5EF4-FFF2-40B4-BE49-F238E27FC236}">
                <a16:creationId xmlns:a16="http://schemas.microsoft.com/office/drawing/2014/main" id="{277CFB48-C920-8AB3-2487-F6F4DCDCA299}"/>
              </a:ext>
            </a:extLst>
          </p:cNvPr>
          <p:cNvSpPr/>
          <p:nvPr/>
        </p:nvSpPr>
        <p:spPr>
          <a:xfrm>
            <a:off x="491937" y="2365321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F6ABE70-BDB0-44CF-E7AA-90B61E32AC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2324" y="1104736"/>
            <a:ext cx="470920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Approach:</a:t>
            </a:r>
            <a:r>
              <a:rPr lang="en-US" altLang="en-US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Compared a single-variable model (Grid Position) vs. multi-variable (lap time, weather, driver ID).</a:t>
            </a:r>
            <a:endParaRPr lang="en-US" altLang="en-US" dirty="0">
              <a:solidFill>
                <a:schemeClr val="tx1"/>
              </a:solidFill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Key Insight:</a:t>
            </a:r>
            <a:r>
              <a:rPr lang="en-US" altLang="en-US" dirty="0">
                <a:solidFill>
                  <a:schemeClr val="tx1"/>
                </a:solidFill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Grid Position alone is strong, but adding more features (lap times, weather) enhances accuracy.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mo" panose="020B0604020202020204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96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90DA6190-EFE9-DF7B-5642-ABAF43DD4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!!car" descr="A purple race car with white text&#10;&#10;AI-generated content may be incorrect.">
            <a:extLst>
              <a:ext uri="{FF2B5EF4-FFF2-40B4-BE49-F238E27FC236}">
                <a16:creationId xmlns:a16="http://schemas.microsoft.com/office/drawing/2014/main" id="{625754FE-C654-C875-30AE-778C70DC42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703444" y="944082"/>
            <a:ext cx="8263530" cy="5509020"/>
          </a:xfrm>
          <a:prstGeom prst="rect">
            <a:avLst/>
          </a:prstGeom>
        </p:spPr>
      </p:pic>
      <p:sp>
        <p:nvSpPr>
          <p:cNvPr id="431" name="Google Shape;431;p22">
            <a:extLst>
              <a:ext uri="{FF2B5EF4-FFF2-40B4-BE49-F238E27FC236}">
                <a16:creationId xmlns:a16="http://schemas.microsoft.com/office/drawing/2014/main" id="{68CD0F69-2978-C772-5BB5-D679053C54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51738"/>
            <a:ext cx="7704000" cy="747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Graphs from logistic regression</a:t>
            </a:r>
            <a:br>
              <a:rPr lang="en-US" dirty="0"/>
            </a:br>
            <a:endParaRPr dirty="0"/>
          </a:p>
        </p:txBody>
      </p:sp>
      <p:grpSp>
        <p:nvGrpSpPr>
          <p:cNvPr id="441" name="Google Shape;441;p22">
            <a:extLst>
              <a:ext uri="{FF2B5EF4-FFF2-40B4-BE49-F238E27FC236}">
                <a16:creationId xmlns:a16="http://schemas.microsoft.com/office/drawing/2014/main" id="{0834924E-B23C-AD15-FD3A-DE0C3931F741}"/>
              </a:ext>
            </a:extLst>
          </p:cNvPr>
          <p:cNvGrpSpPr/>
          <p:nvPr/>
        </p:nvGrpSpPr>
        <p:grpSpPr>
          <a:xfrm>
            <a:off x="1705274" y="2367711"/>
            <a:ext cx="6718725" cy="1012025"/>
            <a:chOff x="2309849" y="3513151"/>
            <a:chExt cx="6718725" cy="1012025"/>
          </a:xfrm>
        </p:grpSpPr>
        <p:sp>
          <p:nvSpPr>
            <p:cNvPr id="442" name="Google Shape;442;p22">
              <a:extLst>
                <a:ext uri="{FF2B5EF4-FFF2-40B4-BE49-F238E27FC236}">
                  <a16:creationId xmlns:a16="http://schemas.microsoft.com/office/drawing/2014/main" id="{501DA86E-A9DB-5393-105E-13B1191AB3B3}"/>
                </a:ext>
              </a:extLst>
            </p:cNvPr>
            <p:cNvSpPr txBox="1"/>
            <p:nvPr/>
          </p:nvSpPr>
          <p:spPr>
            <a:xfrm>
              <a:off x="2430485" y="3513151"/>
              <a:ext cx="2076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43" name="Google Shape;443;p22">
              <a:extLst>
                <a:ext uri="{FF2B5EF4-FFF2-40B4-BE49-F238E27FC236}">
                  <a16:creationId xmlns:a16="http://schemas.microsoft.com/office/drawing/2014/main" id="{050D3DEA-FC9E-2545-E30E-4581E0273897}"/>
                </a:ext>
              </a:extLst>
            </p:cNvPr>
            <p:cNvSpPr txBox="1"/>
            <p:nvPr/>
          </p:nvSpPr>
          <p:spPr>
            <a:xfrm>
              <a:off x="2309849" y="3976476"/>
              <a:ext cx="6718725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446" name="Google Shape;446;p22">
            <a:extLst>
              <a:ext uri="{FF2B5EF4-FFF2-40B4-BE49-F238E27FC236}">
                <a16:creationId xmlns:a16="http://schemas.microsoft.com/office/drawing/2014/main" id="{BFD656F6-0547-53AD-93E8-21CEEDDB7B73}"/>
              </a:ext>
            </a:extLst>
          </p:cNvPr>
          <p:cNvGrpSpPr/>
          <p:nvPr/>
        </p:nvGrpSpPr>
        <p:grpSpPr>
          <a:xfrm>
            <a:off x="1705274" y="3523581"/>
            <a:ext cx="6940637" cy="868180"/>
            <a:chOff x="2309849" y="3656996"/>
            <a:chExt cx="6940637" cy="868180"/>
          </a:xfrm>
        </p:grpSpPr>
        <p:sp>
          <p:nvSpPr>
            <p:cNvPr id="447" name="Google Shape;447;p22">
              <a:extLst>
                <a:ext uri="{FF2B5EF4-FFF2-40B4-BE49-F238E27FC236}">
                  <a16:creationId xmlns:a16="http://schemas.microsoft.com/office/drawing/2014/main" id="{492F4508-1F65-CA83-E059-68CCBF69FD63}"/>
                </a:ext>
              </a:extLst>
            </p:cNvPr>
            <p:cNvSpPr txBox="1"/>
            <p:nvPr/>
          </p:nvSpPr>
          <p:spPr>
            <a:xfrm>
              <a:off x="2309849" y="3656996"/>
              <a:ext cx="694063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48" name="Google Shape;448;p22">
              <a:extLst>
                <a:ext uri="{FF2B5EF4-FFF2-40B4-BE49-F238E27FC236}">
                  <a16:creationId xmlns:a16="http://schemas.microsoft.com/office/drawing/2014/main" id="{EC8927A1-5E8A-1AE1-7B6A-7DBC08199BF7}"/>
                </a:ext>
              </a:extLst>
            </p:cNvPr>
            <p:cNvSpPr txBox="1"/>
            <p:nvPr/>
          </p:nvSpPr>
          <p:spPr>
            <a:xfrm>
              <a:off x="2309850" y="3976476"/>
              <a:ext cx="682169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623C9A-D555-FB3F-A3B3-E678197FA4F9}"/>
              </a:ext>
            </a:extLst>
          </p:cNvPr>
          <p:cNvGraphicFramePr>
            <a:graphicFrameLocks noGrp="1"/>
          </p:cNvGraphicFramePr>
          <p:nvPr/>
        </p:nvGraphicFramePr>
        <p:xfrm>
          <a:off x="477077" y="1162719"/>
          <a:ext cx="8049888" cy="2444086"/>
        </p:xfrm>
        <a:graphic>
          <a:graphicData uri="http://schemas.openxmlformats.org/drawingml/2006/table">
            <a:tbl>
              <a:tblPr firstRow="1" bandRow="1">
                <a:tableStyleId>{04197876-2390-44C4-903E-763492A76523}</a:tableStyleId>
              </a:tblPr>
              <a:tblGrid>
                <a:gridCol w="2683296">
                  <a:extLst>
                    <a:ext uri="{9D8B030D-6E8A-4147-A177-3AD203B41FA5}">
                      <a16:colId xmlns:a16="http://schemas.microsoft.com/office/drawing/2014/main" val="469927225"/>
                    </a:ext>
                  </a:extLst>
                </a:gridCol>
                <a:gridCol w="2683296">
                  <a:extLst>
                    <a:ext uri="{9D8B030D-6E8A-4147-A177-3AD203B41FA5}">
                      <a16:colId xmlns:a16="http://schemas.microsoft.com/office/drawing/2014/main" val="4109674681"/>
                    </a:ext>
                  </a:extLst>
                </a:gridCol>
                <a:gridCol w="2683296">
                  <a:extLst>
                    <a:ext uri="{9D8B030D-6E8A-4147-A177-3AD203B41FA5}">
                      <a16:colId xmlns:a16="http://schemas.microsoft.com/office/drawing/2014/main" val="3107850924"/>
                    </a:ext>
                  </a:extLst>
                </a:gridCol>
              </a:tblGrid>
              <a:tr h="24440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33407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E5051D4-C981-53F6-C6E3-6065996826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8432" y="1774581"/>
            <a:ext cx="2524788" cy="1594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79A634-F144-6CB9-A224-C9F53B483B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07092" y="1766831"/>
            <a:ext cx="2462959" cy="1638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71FFE5-DE93-9CDF-0D00-D07D9BDA5B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33225" y="1765155"/>
            <a:ext cx="2264311" cy="15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466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>
          <a:extLst>
            <a:ext uri="{FF2B5EF4-FFF2-40B4-BE49-F238E27FC236}">
              <a16:creationId xmlns:a16="http://schemas.microsoft.com/office/drawing/2014/main" id="{61E987AF-6B2D-2750-296A-6DE5F2E36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!!car" descr="A purple and white race car&#10;&#10;AI-generated content may be incorrect.">
            <a:extLst>
              <a:ext uri="{FF2B5EF4-FFF2-40B4-BE49-F238E27FC236}">
                <a16:creationId xmlns:a16="http://schemas.microsoft.com/office/drawing/2014/main" id="{E347D163-ABA6-CC59-E961-D66ABCCA66B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171909" y="1275700"/>
            <a:ext cx="9047356" cy="6031571"/>
          </a:xfrm>
          <a:prstGeom prst="rect">
            <a:avLst/>
          </a:prstGeom>
        </p:spPr>
      </p:pic>
      <p:sp>
        <p:nvSpPr>
          <p:cNvPr id="142" name="Google Shape;142;p16">
            <a:extLst>
              <a:ext uri="{FF2B5EF4-FFF2-40B4-BE49-F238E27FC236}">
                <a16:creationId xmlns:a16="http://schemas.microsoft.com/office/drawing/2014/main" id="{17BE7886-5990-69EE-E05B-E680E6C3A0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6810790" cy="13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Research Question 2: Driver Archetypes (PCA &amp; Clustering)</a:t>
            </a:r>
          </a:p>
        </p:txBody>
      </p:sp>
      <p:sp>
        <p:nvSpPr>
          <p:cNvPr id="145" name="Google Shape;145;p16">
            <a:extLst>
              <a:ext uri="{FF2B5EF4-FFF2-40B4-BE49-F238E27FC236}">
                <a16:creationId xmlns:a16="http://schemas.microsoft.com/office/drawing/2014/main" id="{7674FEA2-94B5-F15A-8BC0-D5C64E7F4876}"/>
              </a:ext>
            </a:extLst>
          </p:cNvPr>
          <p:cNvSpPr/>
          <p:nvPr/>
        </p:nvSpPr>
        <p:spPr>
          <a:xfrm>
            <a:off x="192020" y="4689431"/>
            <a:ext cx="107827" cy="107819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6">
            <a:extLst>
              <a:ext uri="{FF2B5EF4-FFF2-40B4-BE49-F238E27FC236}">
                <a16:creationId xmlns:a16="http://schemas.microsoft.com/office/drawing/2014/main" id="{413E8E92-D40D-BA50-311C-BC8AB511B740}"/>
              </a:ext>
            </a:extLst>
          </p:cNvPr>
          <p:cNvSpPr/>
          <p:nvPr/>
        </p:nvSpPr>
        <p:spPr>
          <a:xfrm rot="-1685758">
            <a:off x="508807" y="1245616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6">
            <a:extLst>
              <a:ext uri="{FF2B5EF4-FFF2-40B4-BE49-F238E27FC236}">
                <a16:creationId xmlns:a16="http://schemas.microsoft.com/office/drawing/2014/main" id="{4A4A3587-5E19-42FF-AA67-6971686F41AA}"/>
              </a:ext>
            </a:extLst>
          </p:cNvPr>
          <p:cNvSpPr/>
          <p:nvPr/>
        </p:nvSpPr>
        <p:spPr>
          <a:xfrm>
            <a:off x="173249" y="1808205"/>
            <a:ext cx="213431" cy="21340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6">
            <a:extLst>
              <a:ext uri="{FF2B5EF4-FFF2-40B4-BE49-F238E27FC236}">
                <a16:creationId xmlns:a16="http://schemas.microsoft.com/office/drawing/2014/main" id="{CA672F34-2283-0D6E-5F6A-2C4940A1BAA7}"/>
              </a:ext>
            </a:extLst>
          </p:cNvPr>
          <p:cNvGrpSpPr/>
          <p:nvPr/>
        </p:nvGrpSpPr>
        <p:grpSpPr>
          <a:xfrm>
            <a:off x="43526" y="3046321"/>
            <a:ext cx="695830" cy="243805"/>
            <a:chOff x="2271950" y="2722775"/>
            <a:chExt cx="575875" cy="201775"/>
          </a:xfrm>
        </p:grpSpPr>
        <p:sp>
          <p:nvSpPr>
            <p:cNvPr id="149" name="Google Shape;149;p16">
              <a:extLst>
                <a:ext uri="{FF2B5EF4-FFF2-40B4-BE49-F238E27FC236}">
                  <a16:creationId xmlns:a16="http://schemas.microsoft.com/office/drawing/2014/main" id="{04775792-50C8-B8A0-E7E4-7C40A162D319}"/>
                </a:ext>
              </a:extLst>
            </p:cNvPr>
            <p:cNvSpPr/>
            <p:nvPr/>
          </p:nvSpPr>
          <p:spPr>
            <a:xfrm>
              <a:off x="2562325" y="2722775"/>
              <a:ext cx="285500" cy="201775"/>
            </a:xfrm>
            <a:custGeom>
              <a:avLst/>
              <a:gdLst/>
              <a:ahLst/>
              <a:cxnLst/>
              <a:rect l="l" t="t" r="r" b="b"/>
              <a:pathLst>
                <a:path w="11420" h="8071" fill="none" extrusionOk="0">
                  <a:moveTo>
                    <a:pt x="0" y="0"/>
                  </a:moveTo>
                  <a:cubicBezTo>
                    <a:pt x="2280" y="0"/>
                    <a:pt x="4240" y="1639"/>
                    <a:pt x="4668" y="3884"/>
                  </a:cubicBezTo>
                  <a:cubicBezTo>
                    <a:pt x="6395" y="3403"/>
                    <a:pt x="8177" y="4418"/>
                    <a:pt x="8640" y="6164"/>
                  </a:cubicBezTo>
                  <a:cubicBezTo>
                    <a:pt x="9976" y="5594"/>
                    <a:pt x="11419" y="6645"/>
                    <a:pt x="11294" y="8070"/>
                  </a:cubicBezTo>
                  <a:lnTo>
                    <a:pt x="8444" y="8070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6">
              <a:extLst>
                <a:ext uri="{FF2B5EF4-FFF2-40B4-BE49-F238E27FC236}">
                  <a16:creationId xmlns:a16="http://schemas.microsoft.com/office/drawing/2014/main" id="{F06FEA7C-9476-B49C-15D0-61D0C7095544}"/>
                </a:ext>
              </a:extLst>
            </p:cNvPr>
            <p:cNvSpPr/>
            <p:nvPr/>
          </p:nvSpPr>
          <p:spPr>
            <a:xfrm>
              <a:off x="2501750" y="2722775"/>
              <a:ext cx="36100" cy="13375"/>
            </a:xfrm>
            <a:custGeom>
              <a:avLst/>
              <a:gdLst/>
              <a:ahLst/>
              <a:cxnLst/>
              <a:rect l="l" t="t" r="r" b="b"/>
              <a:pathLst>
                <a:path w="1444" h="535" fill="none" extrusionOk="0">
                  <a:moveTo>
                    <a:pt x="1443" y="0"/>
                  </a:moveTo>
                  <a:cubicBezTo>
                    <a:pt x="1443" y="0"/>
                    <a:pt x="428" y="107"/>
                    <a:pt x="0" y="535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6">
              <a:extLst>
                <a:ext uri="{FF2B5EF4-FFF2-40B4-BE49-F238E27FC236}">
                  <a16:creationId xmlns:a16="http://schemas.microsoft.com/office/drawing/2014/main" id="{96A20270-1DF6-2AD3-2B6B-1285A4CC2E06}"/>
                </a:ext>
              </a:extLst>
            </p:cNvPr>
            <p:cNvSpPr/>
            <p:nvPr/>
          </p:nvSpPr>
          <p:spPr>
            <a:xfrm>
              <a:off x="2271950" y="2870625"/>
              <a:ext cx="477450" cy="53475"/>
            </a:xfrm>
            <a:custGeom>
              <a:avLst/>
              <a:gdLst/>
              <a:ahLst/>
              <a:cxnLst/>
              <a:rect l="l" t="t" r="r" b="b"/>
              <a:pathLst>
                <a:path w="19098" h="2139" fill="none" extrusionOk="0">
                  <a:moveTo>
                    <a:pt x="19097" y="2138"/>
                  </a:moveTo>
                  <a:lnTo>
                    <a:pt x="0" y="2138"/>
                  </a:lnTo>
                  <a:cubicBezTo>
                    <a:pt x="0" y="2138"/>
                    <a:pt x="374" y="1"/>
                    <a:pt x="2476" y="179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6">
              <a:extLst>
                <a:ext uri="{FF2B5EF4-FFF2-40B4-BE49-F238E27FC236}">
                  <a16:creationId xmlns:a16="http://schemas.microsoft.com/office/drawing/2014/main" id="{D737CDEA-5AE6-9F89-2ACD-A289EF045CB1}"/>
                </a:ext>
              </a:extLst>
            </p:cNvPr>
            <p:cNvSpPr/>
            <p:nvPr/>
          </p:nvSpPr>
          <p:spPr>
            <a:xfrm>
              <a:off x="2709725" y="2836775"/>
              <a:ext cx="39675" cy="20950"/>
            </a:xfrm>
            <a:custGeom>
              <a:avLst/>
              <a:gdLst/>
              <a:ahLst/>
              <a:cxnLst/>
              <a:rect l="l" t="t" r="r" b="b"/>
              <a:pathLst>
                <a:path w="1587" h="838" fill="none" extrusionOk="0">
                  <a:moveTo>
                    <a:pt x="1" y="1"/>
                  </a:moveTo>
                  <a:cubicBezTo>
                    <a:pt x="1" y="1"/>
                    <a:pt x="1159" y="108"/>
                    <a:pt x="1586" y="838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6">
              <a:extLst>
                <a:ext uri="{FF2B5EF4-FFF2-40B4-BE49-F238E27FC236}">
                  <a16:creationId xmlns:a16="http://schemas.microsoft.com/office/drawing/2014/main" id="{A9FC1F88-D575-99D7-E0CE-E0A5372839B0}"/>
                </a:ext>
              </a:extLst>
            </p:cNvPr>
            <p:cNvSpPr/>
            <p:nvPr/>
          </p:nvSpPr>
          <p:spPr>
            <a:xfrm>
              <a:off x="2375275" y="2798475"/>
              <a:ext cx="85075" cy="27200"/>
            </a:xfrm>
            <a:custGeom>
              <a:avLst/>
              <a:gdLst/>
              <a:ahLst/>
              <a:cxnLst/>
              <a:rect l="l" t="t" r="r" b="b"/>
              <a:pathLst>
                <a:path w="3403" h="1088" fill="none" extrusionOk="0">
                  <a:moveTo>
                    <a:pt x="3403" y="357"/>
                  </a:moveTo>
                  <a:cubicBezTo>
                    <a:pt x="3403" y="357"/>
                    <a:pt x="1301" y="1"/>
                    <a:pt x="0" y="1087"/>
                  </a:cubicBez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7814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" name="Google Shape;154;p16">
            <a:extLst>
              <a:ext uri="{FF2B5EF4-FFF2-40B4-BE49-F238E27FC236}">
                <a16:creationId xmlns:a16="http://schemas.microsoft.com/office/drawing/2014/main" id="{E12F62F5-6A06-5296-B17E-2CFDBDB12578}"/>
              </a:ext>
            </a:extLst>
          </p:cNvPr>
          <p:cNvSpPr/>
          <p:nvPr/>
        </p:nvSpPr>
        <p:spPr>
          <a:xfrm rot="7201932">
            <a:off x="224113" y="2292796"/>
            <a:ext cx="371928" cy="370031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6">
            <a:extLst>
              <a:ext uri="{FF2B5EF4-FFF2-40B4-BE49-F238E27FC236}">
                <a16:creationId xmlns:a16="http://schemas.microsoft.com/office/drawing/2014/main" id="{AC7B3F57-D9B7-CD07-9BEA-50631F89F0E1}"/>
              </a:ext>
            </a:extLst>
          </p:cNvPr>
          <p:cNvSpPr/>
          <p:nvPr/>
        </p:nvSpPr>
        <p:spPr>
          <a:xfrm rot="7198898">
            <a:off x="166838" y="3611017"/>
            <a:ext cx="700377" cy="696805"/>
          </a:xfrm>
          <a:custGeom>
            <a:avLst/>
            <a:gdLst/>
            <a:ahLst/>
            <a:cxnLst/>
            <a:rect l="l" t="t" r="r" b="b"/>
            <a:pathLst>
              <a:path w="207404" h="206346" extrusionOk="0">
                <a:moveTo>
                  <a:pt x="103944" y="65896"/>
                </a:moveTo>
                <a:cubicBezTo>
                  <a:pt x="114099" y="65896"/>
                  <a:pt x="124406" y="70041"/>
                  <a:pt x="132114" y="79198"/>
                </a:cubicBezTo>
                <a:cubicBezTo>
                  <a:pt x="145426" y="94943"/>
                  <a:pt x="143422" y="118417"/>
                  <a:pt x="127677" y="131728"/>
                </a:cubicBezTo>
                <a:lnTo>
                  <a:pt x="127677" y="131585"/>
                </a:lnTo>
                <a:cubicBezTo>
                  <a:pt x="120415" y="137698"/>
                  <a:pt x="112071" y="140425"/>
                  <a:pt x="103930" y="140425"/>
                </a:cubicBezTo>
                <a:cubicBezTo>
                  <a:pt x="83668" y="140425"/>
                  <a:pt x="64659" y="123539"/>
                  <a:pt x="66701" y="99952"/>
                </a:cubicBezTo>
                <a:cubicBezTo>
                  <a:pt x="68530" y="78838"/>
                  <a:pt x="86000" y="65896"/>
                  <a:pt x="103944" y="65896"/>
                </a:cubicBezTo>
                <a:close/>
                <a:moveTo>
                  <a:pt x="102774" y="1"/>
                </a:moveTo>
                <a:cubicBezTo>
                  <a:pt x="96620" y="1"/>
                  <a:pt x="91449" y="4960"/>
                  <a:pt x="91178" y="11209"/>
                </a:cubicBezTo>
                <a:lnTo>
                  <a:pt x="90891" y="17507"/>
                </a:lnTo>
                <a:cubicBezTo>
                  <a:pt x="90748" y="22516"/>
                  <a:pt x="87456" y="26810"/>
                  <a:pt x="82589" y="28242"/>
                </a:cubicBezTo>
                <a:cubicBezTo>
                  <a:pt x="81015" y="28671"/>
                  <a:pt x="79297" y="29244"/>
                  <a:pt x="77723" y="29816"/>
                </a:cubicBezTo>
                <a:cubicBezTo>
                  <a:pt x="76506" y="30222"/>
                  <a:pt x="75252" y="30418"/>
                  <a:pt x="74008" y="30418"/>
                </a:cubicBezTo>
                <a:cubicBezTo>
                  <a:pt x="70424" y="30418"/>
                  <a:pt x="66929" y="28784"/>
                  <a:pt x="64698" y="25808"/>
                </a:cubicBezTo>
                <a:lnTo>
                  <a:pt x="60976" y="20799"/>
                </a:lnTo>
                <a:cubicBezTo>
                  <a:pt x="58608" y="17777"/>
                  <a:pt x="55122" y="16200"/>
                  <a:pt x="51633" y="16200"/>
                </a:cubicBezTo>
                <a:cubicBezTo>
                  <a:pt x="49008" y="16200"/>
                  <a:pt x="46381" y="17094"/>
                  <a:pt x="44229" y="18938"/>
                </a:cubicBezTo>
                <a:lnTo>
                  <a:pt x="30918" y="30102"/>
                </a:lnTo>
                <a:cubicBezTo>
                  <a:pt x="25908" y="34396"/>
                  <a:pt x="25335" y="41983"/>
                  <a:pt x="29773" y="46849"/>
                </a:cubicBezTo>
                <a:lnTo>
                  <a:pt x="34067" y="51573"/>
                </a:lnTo>
                <a:cubicBezTo>
                  <a:pt x="37502" y="55151"/>
                  <a:pt x="38218" y="60590"/>
                  <a:pt x="35784" y="64884"/>
                </a:cubicBezTo>
                <a:cubicBezTo>
                  <a:pt x="34925" y="66459"/>
                  <a:pt x="34067" y="68033"/>
                  <a:pt x="33351" y="69465"/>
                </a:cubicBezTo>
                <a:cubicBezTo>
                  <a:pt x="31443" y="73536"/>
                  <a:pt x="27385" y="76024"/>
                  <a:pt x="23089" y="76024"/>
                </a:cubicBezTo>
                <a:cubicBezTo>
                  <a:pt x="22552" y="76024"/>
                  <a:pt x="22011" y="75985"/>
                  <a:pt x="21471" y="75906"/>
                </a:cubicBezTo>
                <a:lnTo>
                  <a:pt x="15173" y="75047"/>
                </a:lnTo>
                <a:cubicBezTo>
                  <a:pt x="14730" y="74999"/>
                  <a:pt x="14290" y="74975"/>
                  <a:pt x="13855" y="74975"/>
                </a:cubicBezTo>
                <a:cubicBezTo>
                  <a:pt x="7823" y="74975"/>
                  <a:pt x="2682" y="79498"/>
                  <a:pt x="2147" y="85639"/>
                </a:cubicBezTo>
                <a:lnTo>
                  <a:pt x="573" y="102958"/>
                </a:lnTo>
                <a:cubicBezTo>
                  <a:pt x="0" y="109542"/>
                  <a:pt x="5153" y="115268"/>
                  <a:pt x="11738" y="115554"/>
                </a:cubicBezTo>
                <a:lnTo>
                  <a:pt x="18036" y="115840"/>
                </a:lnTo>
                <a:cubicBezTo>
                  <a:pt x="23045" y="115984"/>
                  <a:pt x="27339" y="119419"/>
                  <a:pt x="28771" y="124142"/>
                </a:cubicBezTo>
                <a:cubicBezTo>
                  <a:pt x="29200" y="125860"/>
                  <a:pt x="29773" y="127434"/>
                  <a:pt x="30345" y="129152"/>
                </a:cubicBezTo>
                <a:cubicBezTo>
                  <a:pt x="31920" y="133875"/>
                  <a:pt x="30345" y="139028"/>
                  <a:pt x="26337" y="142034"/>
                </a:cubicBezTo>
                <a:lnTo>
                  <a:pt x="21328" y="146042"/>
                </a:lnTo>
                <a:cubicBezTo>
                  <a:pt x="16032" y="150050"/>
                  <a:pt x="15316" y="157636"/>
                  <a:pt x="19610" y="162789"/>
                </a:cubicBezTo>
                <a:lnTo>
                  <a:pt x="30775" y="175957"/>
                </a:lnTo>
                <a:cubicBezTo>
                  <a:pt x="33020" y="178745"/>
                  <a:pt x="36313" y="180150"/>
                  <a:pt x="39634" y="180150"/>
                </a:cubicBezTo>
                <a:cubicBezTo>
                  <a:pt x="42451" y="180150"/>
                  <a:pt x="45288" y="179139"/>
                  <a:pt x="47521" y="177102"/>
                </a:cubicBezTo>
                <a:lnTo>
                  <a:pt x="52102" y="172808"/>
                </a:lnTo>
                <a:cubicBezTo>
                  <a:pt x="54335" y="170747"/>
                  <a:pt x="57134" y="169717"/>
                  <a:pt x="59975" y="169717"/>
                </a:cubicBezTo>
                <a:cubicBezTo>
                  <a:pt x="61869" y="169717"/>
                  <a:pt x="63782" y="170175"/>
                  <a:pt x="65556" y="171091"/>
                </a:cubicBezTo>
                <a:cubicBezTo>
                  <a:pt x="66988" y="171949"/>
                  <a:pt x="68562" y="172808"/>
                  <a:pt x="70137" y="173524"/>
                </a:cubicBezTo>
                <a:cubicBezTo>
                  <a:pt x="74574" y="175671"/>
                  <a:pt x="77150" y="180538"/>
                  <a:pt x="76578" y="185404"/>
                </a:cubicBezTo>
                <a:lnTo>
                  <a:pt x="75719" y="191702"/>
                </a:lnTo>
                <a:cubicBezTo>
                  <a:pt x="74860" y="198286"/>
                  <a:pt x="79727" y="204155"/>
                  <a:pt x="86311" y="204727"/>
                </a:cubicBezTo>
                <a:lnTo>
                  <a:pt x="103487" y="206302"/>
                </a:lnTo>
                <a:cubicBezTo>
                  <a:pt x="103830" y="206331"/>
                  <a:pt x="104170" y="206345"/>
                  <a:pt x="104508" y="206345"/>
                </a:cubicBezTo>
                <a:cubicBezTo>
                  <a:pt x="110784" y="206345"/>
                  <a:pt x="115955" y="201386"/>
                  <a:pt x="116226" y="195137"/>
                </a:cubicBezTo>
                <a:lnTo>
                  <a:pt x="116513" y="188839"/>
                </a:lnTo>
                <a:cubicBezTo>
                  <a:pt x="116656" y="183830"/>
                  <a:pt x="119948" y="179536"/>
                  <a:pt x="124814" y="178104"/>
                </a:cubicBezTo>
                <a:cubicBezTo>
                  <a:pt x="126389" y="177675"/>
                  <a:pt x="128107" y="177102"/>
                  <a:pt x="129681" y="176530"/>
                </a:cubicBezTo>
                <a:cubicBezTo>
                  <a:pt x="130897" y="176124"/>
                  <a:pt x="132142" y="175928"/>
                  <a:pt x="133372" y="175928"/>
                </a:cubicBezTo>
                <a:cubicBezTo>
                  <a:pt x="136916" y="175928"/>
                  <a:pt x="140331" y="177562"/>
                  <a:pt x="142563" y="180538"/>
                </a:cubicBezTo>
                <a:lnTo>
                  <a:pt x="146428" y="185547"/>
                </a:lnTo>
                <a:cubicBezTo>
                  <a:pt x="148785" y="188473"/>
                  <a:pt x="152249" y="190014"/>
                  <a:pt x="155720" y="190014"/>
                </a:cubicBezTo>
                <a:cubicBezTo>
                  <a:pt x="158363" y="190014"/>
                  <a:pt x="161009" y="189121"/>
                  <a:pt x="163175" y="187265"/>
                </a:cubicBezTo>
                <a:lnTo>
                  <a:pt x="176486" y="176100"/>
                </a:lnTo>
                <a:cubicBezTo>
                  <a:pt x="181496" y="171806"/>
                  <a:pt x="182068" y="164220"/>
                  <a:pt x="177488" y="159354"/>
                </a:cubicBezTo>
                <a:lnTo>
                  <a:pt x="173337" y="154773"/>
                </a:lnTo>
                <a:cubicBezTo>
                  <a:pt x="169902" y="151052"/>
                  <a:pt x="169186" y="145613"/>
                  <a:pt x="171620" y="141318"/>
                </a:cubicBezTo>
                <a:cubicBezTo>
                  <a:pt x="172478" y="139744"/>
                  <a:pt x="173337" y="138313"/>
                  <a:pt x="174053" y="136738"/>
                </a:cubicBezTo>
                <a:cubicBezTo>
                  <a:pt x="175961" y="132667"/>
                  <a:pt x="180019" y="130179"/>
                  <a:pt x="184315" y="130179"/>
                </a:cubicBezTo>
                <a:cubicBezTo>
                  <a:pt x="184852" y="130179"/>
                  <a:pt x="185392" y="130218"/>
                  <a:pt x="185933" y="130297"/>
                </a:cubicBezTo>
                <a:lnTo>
                  <a:pt x="192231" y="131156"/>
                </a:lnTo>
                <a:cubicBezTo>
                  <a:pt x="192739" y="131222"/>
                  <a:pt x="193242" y="131254"/>
                  <a:pt x="193739" y="131254"/>
                </a:cubicBezTo>
                <a:cubicBezTo>
                  <a:pt x="199689" y="131254"/>
                  <a:pt x="204728" y="126641"/>
                  <a:pt x="205256" y="120564"/>
                </a:cubicBezTo>
                <a:lnTo>
                  <a:pt x="206831" y="103245"/>
                </a:lnTo>
                <a:cubicBezTo>
                  <a:pt x="207403" y="96660"/>
                  <a:pt x="202251" y="90935"/>
                  <a:pt x="195666" y="90649"/>
                </a:cubicBezTo>
                <a:lnTo>
                  <a:pt x="189368" y="90362"/>
                </a:lnTo>
                <a:cubicBezTo>
                  <a:pt x="184359" y="90219"/>
                  <a:pt x="180065" y="86927"/>
                  <a:pt x="178633" y="82060"/>
                </a:cubicBezTo>
                <a:cubicBezTo>
                  <a:pt x="178204" y="80343"/>
                  <a:pt x="177631" y="78768"/>
                  <a:pt x="177059" y="77194"/>
                </a:cubicBezTo>
                <a:cubicBezTo>
                  <a:pt x="175484" y="72470"/>
                  <a:pt x="177059" y="67174"/>
                  <a:pt x="181067" y="64169"/>
                </a:cubicBezTo>
                <a:lnTo>
                  <a:pt x="185933" y="60447"/>
                </a:lnTo>
                <a:cubicBezTo>
                  <a:pt x="191229" y="56296"/>
                  <a:pt x="192088" y="48710"/>
                  <a:pt x="187794" y="43700"/>
                </a:cubicBezTo>
                <a:lnTo>
                  <a:pt x="176629" y="30389"/>
                </a:lnTo>
                <a:cubicBezTo>
                  <a:pt x="174288" y="27657"/>
                  <a:pt x="170967" y="26244"/>
                  <a:pt x="167642" y="26244"/>
                </a:cubicBezTo>
                <a:cubicBezTo>
                  <a:pt x="164870" y="26244"/>
                  <a:pt x="162095" y="27226"/>
                  <a:pt x="159883" y="29244"/>
                </a:cubicBezTo>
                <a:lnTo>
                  <a:pt x="155302" y="33538"/>
                </a:lnTo>
                <a:cubicBezTo>
                  <a:pt x="153069" y="35599"/>
                  <a:pt x="150218" y="36629"/>
                  <a:pt x="147367" y="36629"/>
                </a:cubicBezTo>
                <a:cubicBezTo>
                  <a:pt x="145466" y="36629"/>
                  <a:pt x="143565" y="36171"/>
                  <a:pt x="141847" y="35255"/>
                </a:cubicBezTo>
                <a:cubicBezTo>
                  <a:pt x="140273" y="34396"/>
                  <a:pt x="138842" y="33538"/>
                  <a:pt x="137267" y="32822"/>
                </a:cubicBezTo>
                <a:cubicBezTo>
                  <a:pt x="132687" y="30675"/>
                  <a:pt x="130110" y="25808"/>
                  <a:pt x="130826" y="20942"/>
                </a:cubicBezTo>
                <a:lnTo>
                  <a:pt x="131685" y="14644"/>
                </a:lnTo>
                <a:cubicBezTo>
                  <a:pt x="132544" y="8060"/>
                  <a:pt x="127677" y="2191"/>
                  <a:pt x="121093" y="1618"/>
                </a:cubicBezTo>
                <a:lnTo>
                  <a:pt x="103774" y="44"/>
                </a:lnTo>
                <a:cubicBezTo>
                  <a:pt x="103438" y="15"/>
                  <a:pt x="103104" y="1"/>
                  <a:pt x="102774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6">
            <a:extLst>
              <a:ext uri="{FF2B5EF4-FFF2-40B4-BE49-F238E27FC236}">
                <a16:creationId xmlns:a16="http://schemas.microsoft.com/office/drawing/2014/main" id="{AA2F0AE1-6FEB-9364-721F-BA8096A6705A}"/>
              </a:ext>
            </a:extLst>
          </p:cNvPr>
          <p:cNvSpPr/>
          <p:nvPr/>
        </p:nvSpPr>
        <p:spPr>
          <a:xfrm rot="-1685758">
            <a:off x="709581" y="260008"/>
            <a:ext cx="59549" cy="60168"/>
          </a:xfrm>
          <a:custGeom>
            <a:avLst/>
            <a:gdLst/>
            <a:ahLst/>
            <a:cxnLst/>
            <a:rect l="l" t="t" r="r" b="b"/>
            <a:pathLst>
              <a:path w="1729" h="1747" fill="none" extrusionOk="0">
                <a:moveTo>
                  <a:pt x="1729" y="749"/>
                </a:moveTo>
                <a:cubicBezTo>
                  <a:pt x="1729" y="1408"/>
                  <a:pt x="927" y="1746"/>
                  <a:pt x="464" y="1265"/>
                </a:cubicBezTo>
                <a:cubicBezTo>
                  <a:pt x="1" y="802"/>
                  <a:pt x="322" y="1"/>
                  <a:pt x="998" y="1"/>
                </a:cubicBezTo>
                <a:cubicBezTo>
                  <a:pt x="1408" y="1"/>
                  <a:pt x="1729" y="339"/>
                  <a:pt x="1729" y="749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miter lim="17814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6">
            <a:extLst>
              <a:ext uri="{FF2B5EF4-FFF2-40B4-BE49-F238E27FC236}">
                <a16:creationId xmlns:a16="http://schemas.microsoft.com/office/drawing/2014/main" id="{EE1C86C3-3A26-E294-C4F4-5BEC657F59D3}"/>
              </a:ext>
            </a:extLst>
          </p:cNvPr>
          <p:cNvSpPr/>
          <p:nvPr/>
        </p:nvSpPr>
        <p:spPr>
          <a:xfrm>
            <a:off x="138107" y="133627"/>
            <a:ext cx="301803" cy="301803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6">
            <a:extLst>
              <a:ext uri="{FF2B5EF4-FFF2-40B4-BE49-F238E27FC236}">
                <a16:creationId xmlns:a16="http://schemas.microsoft.com/office/drawing/2014/main" id="{9EC55080-CBBC-3859-E0B5-2C7E9E108B77}"/>
              </a:ext>
            </a:extLst>
          </p:cNvPr>
          <p:cNvSpPr/>
          <p:nvPr/>
        </p:nvSpPr>
        <p:spPr>
          <a:xfrm>
            <a:off x="138107" y="1116589"/>
            <a:ext cx="107827" cy="107811"/>
          </a:xfrm>
          <a:custGeom>
            <a:avLst/>
            <a:gdLst/>
            <a:ahLst/>
            <a:cxnLst/>
            <a:rect l="l" t="t" r="r" b="b"/>
            <a:pathLst>
              <a:path w="3065" h="3065" extrusionOk="0">
                <a:moveTo>
                  <a:pt x="3064" y="1532"/>
                </a:moveTo>
                <a:cubicBezTo>
                  <a:pt x="3064" y="2387"/>
                  <a:pt x="2387" y="3064"/>
                  <a:pt x="1532" y="3064"/>
                </a:cubicBezTo>
                <a:cubicBezTo>
                  <a:pt x="677" y="3064"/>
                  <a:pt x="0" y="2387"/>
                  <a:pt x="0" y="1532"/>
                </a:cubicBezTo>
                <a:cubicBezTo>
                  <a:pt x="0" y="677"/>
                  <a:pt x="677" y="0"/>
                  <a:pt x="1532" y="0"/>
                </a:cubicBezTo>
                <a:cubicBezTo>
                  <a:pt x="2387" y="0"/>
                  <a:pt x="3064" y="677"/>
                  <a:pt x="3064" y="153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C71D8F1-1A20-817C-EF96-CFB2CFFCB9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1413" y="1026493"/>
            <a:ext cx="458145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Method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PCA on standardized metrics (grid, finish, total points, avg lap time).K-means clustering (k=3) to group drivers.</a:t>
            </a:r>
          </a:p>
          <a:p>
            <a:pPr marL="28575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Findings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mo" panose="020B0604020202020204" pitchFamily="34" charset="0"/>
                <a:ea typeface="Arimo" panose="020B0604020202020204" pitchFamily="34" charset="0"/>
                <a:cs typeface="Arimo" panose="020B0604020202020204" pitchFamily="34" charset="0"/>
              </a:rPr>
              <a:t>: Three performance tiers emerged (Top, Midfield, Developing).Some drivers switched clusters across seasons (indicates development).</a:t>
            </a:r>
          </a:p>
        </p:txBody>
      </p:sp>
    </p:spTree>
    <p:extLst>
      <p:ext uri="{BB962C8B-B14F-4D97-AF65-F5344CB8AC3E}">
        <p14:creationId xmlns:p14="http://schemas.microsoft.com/office/powerpoint/2010/main" val="136322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>
          <a:extLst>
            <a:ext uri="{FF2B5EF4-FFF2-40B4-BE49-F238E27FC236}">
              <a16:creationId xmlns:a16="http://schemas.microsoft.com/office/drawing/2014/main" id="{17106622-3A99-20E6-3122-DF3C4A5EBE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!!car" descr="A purple race car with white text&#10;&#10;AI-generated content may be incorrect.">
            <a:extLst>
              <a:ext uri="{FF2B5EF4-FFF2-40B4-BE49-F238E27FC236}">
                <a16:creationId xmlns:a16="http://schemas.microsoft.com/office/drawing/2014/main" id="{AE9997BA-C6C9-533E-483C-2823439026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703444" y="944082"/>
            <a:ext cx="8263530" cy="5509020"/>
          </a:xfrm>
          <a:prstGeom prst="rect">
            <a:avLst/>
          </a:prstGeom>
        </p:spPr>
      </p:pic>
      <p:sp>
        <p:nvSpPr>
          <p:cNvPr id="431" name="Google Shape;431;p22">
            <a:extLst>
              <a:ext uri="{FF2B5EF4-FFF2-40B4-BE49-F238E27FC236}">
                <a16:creationId xmlns:a16="http://schemas.microsoft.com/office/drawing/2014/main" id="{A63F5AD4-682A-090C-B40B-195158608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51738"/>
            <a:ext cx="7704000" cy="7471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Graphs from </a:t>
            </a:r>
            <a:r>
              <a:rPr lang="en-US" sz="3600" dirty="0"/>
              <a:t>PCA &amp; Clustering</a:t>
            </a:r>
            <a:br>
              <a:rPr lang="en-US" dirty="0"/>
            </a:br>
            <a:endParaRPr dirty="0"/>
          </a:p>
        </p:txBody>
      </p:sp>
      <p:grpSp>
        <p:nvGrpSpPr>
          <p:cNvPr id="441" name="Google Shape;441;p22">
            <a:extLst>
              <a:ext uri="{FF2B5EF4-FFF2-40B4-BE49-F238E27FC236}">
                <a16:creationId xmlns:a16="http://schemas.microsoft.com/office/drawing/2014/main" id="{DD1432CC-190A-6718-7EDD-99D9917D2BBE}"/>
              </a:ext>
            </a:extLst>
          </p:cNvPr>
          <p:cNvGrpSpPr/>
          <p:nvPr/>
        </p:nvGrpSpPr>
        <p:grpSpPr>
          <a:xfrm>
            <a:off x="1705274" y="2367711"/>
            <a:ext cx="6718725" cy="1012025"/>
            <a:chOff x="2309849" y="3513151"/>
            <a:chExt cx="6718725" cy="1012025"/>
          </a:xfrm>
        </p:grpSpPr>
        <p:sp>
          <p:nvSpPr>
            <p:cNvPr id="442" name="Google Shape;442;p22">
              <a:extLst>
                <a:ext uri="{FF2B5EF4-FFF2-40B4-BE49-F238E27FC236}">
                  <a16:creationId xmlns:a16="http://schemas.microsoft.com/office/drawing/2014/main" id="{88EBE6CE-0D0C-063D-781F-971B8EBA5995}"/>
                </a:ext>
              </a:extLst>
            </p:cNvPr>
            <p:cNvSpPr txBox="1"/>
            <p:nvPr/>
          </p:nvSpPr>
          <p:spPr>
            <a:xfrm>
              <a:off x="2430485" y="3513151"/>
              <a:ext cx="20766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43" name="Google Shape;443;p22">
              <a:extLst>
                <a:ext uri="{FF2B5EF4-FFF2-40B4-BE49-F238E27FC236}">
                  <a16:creationId xmlns:a16="http://schemas.microsoft.com/office/drawing/2014/main" id="{ABA79DEC-263A-AE07-EA5A-02C4E8148FD4}"/>
                </a:ext>
              </a:extLst>
            </p:cNvPr>
            <p:cNvSpPr txBox="1"/>
            <p:nvPr/>
          </p:nvSpPr>
          <p:spPr>
            <a:xfrm>
              <a:off x="2309849" y="3976476"/>
              <a:ext cx="6718725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pSp>
        <p:nvGrpSpPr>
          <p:cNvPr id="446" name="Google Shape;446;p22">
            <a:extLst>
              <a:ext uri="{FF2B5EF4-FFF2-40B4-BE49-F238E27FC236}">
                <a16:creationId xmlns:a16="http://schemas.microsoft.com/office/drawing/2014/main" id="{44227FB4-204A-1E36-4762-90D3DA03A0C3}"/>
              </a:ext>
            </a:extLst>
          </p:cNvPr>
          <p:cNvGrpSpPr/>
          <p:nvPr/>
        </p:nvGrpSpPr>
        <p:grpSpPr>
          <a:xfrm>
            <a:off x="1705274" y="3523581"/>
            <a:ext cx="6940637" cy="868180"/>
            <a:chOff x="2309849" y="3656996"/>
            <a:chExt cx="6940637" cy="868180"/>
          </a:xfrm>
        </p:grpSpPr>
        <p:sp>
          <p:nvSpPr>
            <p:cNvPr id="447" name="Google Shape;447;p22">
              <a:extLst>
                <a:ext uri="{FF2B5EF4-FFF2-40B4-BE49-F238E27FC236}">
                  <a16:creationId xmlns:a16="http://schemas.microsoft.com/office/drawing/2014/main" id="{41A292BD-7924-B83F-BE0E-EA9B4980DC6D}"/>
                </a:ext>
              </a:extLst>
            </p:cNvPr>
            <p:cNvSpPr txBox="1"/>
            <p:nvPr/>
          </p:nvSpPr>
          <p:spPr>
            <a:xfrm>
              <a:off x="2309849" y="3656996"/>
              <a:ext cx="6940637" cy="4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IN" sz="2700" dirty="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448" name="Google Shape;448;p22">
              <a:extLst>
                <a:ext uri="{FF2B5EF4-FFF2-40B4-BE49-F238E27FC236}">
                  <a16:creationId xmlns:a16="http://schemas.microsoft.com/office/drawing/2014/main" id="{9055E2C3-3561-636B-27FC-6FAD504EB6CB}"/>
                </a:ext>
              </a:extLst>
            </p:cNvPr>
            <p:cNvSpPr txBox="1"/>
            <p:nvPr/>
          </p:nvSpPr>
          <p:spPr>
            <a:xfrm>
              <a:off x="2309850" y="3976476"/>
              <a:ext cx="6821690" cy="54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FC1248-10C7-DBAB-3B21-C61A82A448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57819"/>
              </p:ext>
            </p:extLst>
          </p:nvPr>
        </p:nvGraphicFramePr>
        <p:xfrm>
          <a:off x="477077" y="1162719"/>
          <a:ext cx="8049888" cy="2444086"/>
        </p:xfrm>
        <a:graphic>
          <a:graphicData uri="http://schemas.openxmlformats.org/drawingml/2006/table">
            <a:tbl>
              <a:tblPr firstRow="1" bandRow="1">
                <a:tableStyleId>{04197876-2390-44C4-903E-763492A76523}</a:tableStyleId>
              </a:tblPr>
              <a:tblGrid>
                <a:gridCol w="2683296">
                  <a:extLst>
                    <a:ext uri="{9D8B030D-6E8A-4147-A177-3AD203B41FA5}">
                      <a16:colId xmlns:a16="http://schemas.microsoft.com/office/drawing/2014/main" val="469927225"/>
                    </a:ext>
                  </a:extLst>
                </a:gridCol>
                <a:gridCol w="2683296">
                  <a:extLst>
                    <a:ext uri="{9D8B030D-6E8A-4147-A177-3AD203B41FA5}">
                      <a16:colId xmlns:a16="http://schemas.microsoft.com/office/drawing/2014/main" val="4109674681"/>
                    </a:ext>
                  </a:extLst>
                </a:gridCol>
                <a:gridCol w="2683296">
                  <a:extLst>
                    <a:ext uri="{9D8B030D-6E8A-4147-A177-3AD203B41FA5}">
                      <a16:colId xmlns:a16="http://schemas.microsoft.com/office/drawing/2014/main" val="3107850924"/>
                    </a:ext>
                  </a:extLst>
                </a:gridCol>
              </a:tblGrid>
              <a:tr h="244408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233407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F9B1B14-9D9B-6AAB-0987-891D795441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38432" y="1782754"/>
            <a:ext cx="2524788" cy="15779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83BA33-CC76-7C6A-60E2-5A1D4571CC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341800" y="1766831"/>
            <a:ext cx="2593543" cy="1638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DCAE68-D16C-70A6-D221-9289A234B0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029268" y="1766831"/>
            <a:ext cx="2672226" cy="1638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590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 Data Analysis for Business Infographics by Slidesgo">
  <a:themeElements>
    <a:clrScheme name="Simple Light">
      <a:dk1>
        <a:srgbClr val="FFFFFF"/>
      </a:dk1>
      <a:lt1>
        <a:srgbClr val="0E166C"/>
      </a:lt1>
      <a:dk2>
        <a:srgbClr val="921D87"/>
      </a:dk2>
      <a:lt2>
        <a:srgbClr val="FFB632"/>
      </a:lt2>
      <a:accent1>
        <a:srgbClr val="FFE485"/>
      </a:accent1>
      <a:accent2>
        <a:srgbClr val="BE7AF3"/>
      </a:accent2>
      <a:accent3>
        <a:srgbClr val="51127C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536</Words>
  <Application>Microsoft Macintosh PowerPoint</Application>
  <PresentationFormat>On-screen Show (16:9)</PresentationFormat>
  <Paragraphs>71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Courier New</vt:lpstr>
      <vt:lpstr>Aptos</vt:lpstr>
      <vt:lpstr>Symbol</vt:lpstr>
      <vt:lpstr>Arimo</vt:lpstr>
      <vt:lpstr>Arial</vt:lpstr>
      <vt:lpstr>Bebas Neue</vt:lpstr>
      <vt:lpstr>Nunito Light</vt:lpstr>
      <vt:lpstr> Data Analysis for Business Infographics by Slidesgo</vt:lpstr>
      <vt:lpstr>Statistical Computing  Team -6</vt:lpstr>
      <vt:lpstr>Introduction &amp; Objectives</vt:lpstr>
      <vt:lpstr>Data Overview</vt:lpstr>
      <vt:lpstr>Key Features:</vt:lpstr>
      <vt:lpstr>Preprocessing Highlights</vt:lpstr>
      <vt:lpstr>Research Question 1: Predicting Winners (Logistic Regression)</vt:lpstr>
      <vt:lpstr>Graphs from logistic regression </vt:lpstr>
      <vt:lpstr>Research Question 2: Driver Archetypes (PCA &amp; Clustering)</vt:lpstr>
      <vt:lpstr>Graphs from PCA &amp; Clustering </vt:lpstr>
      <vt:lpstr>Research Question 3: Time-Series &amp; Lap Forecasting</vt:lpstr>
      <vt:lpstr>Graphs from Time-Series &amp; Lap Forecasting  </vt:lpstr>
      <vt:lpstr>Key Results &amp; Discussion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Lokesh Mandarapu</cp:lastModifiedBy>
  <cp:revision>5</cp:revision>
  <dcterms:modified xsi:type="dcterms:W3CDTF">2025-04-16T09:01:23Z</dcterms:modified>
</cp:coreProperties>
</file>